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25"/>
  </p:notesMasterIdLst>
  <p:sldIdLst>
    <p:sldId id="256" r:id="rId2"/>
    <p:sldId id="258" r:id="rId3"/>
    <p:sldId id="326" r:id="rId4"/>
    <p:sldId id="262" r:id="rId5"/>
    <p:sldId id="263" r:id="rId6"/>
    <p:sldId id="266" r:id="rId7"/>
    <p:sldId id="327" r:id="rId8"/>
    <p:sldId id="316" r:id="rId9"/>
    <p:sldId id="315" r:id="rId10"/>
    <p:sldId id="317" r:id="rId11"/>
    <p:sldId id="328" r:id="rId12"/>
    <p:sldId id="329" r:id="rId13"/>
    <p:sldId id="330" r:id="rId14"/>
    <p:sldId id="331" r:id="rId15"/>
    <p:sldId id="332" r:id="rId16"/>
    <p:sldId id="333" r:id="rId17"/>
    <p:sldId id="334" r:id="rId18"/>
    <p:sldId id="311" r:id="rId19"/>
    <p:sldId id="313" r:id="rId20"/>
    <p:sldId id="314" r:id="rId21"/>
    <p:sldId id="305" r:id="rId22"/>
    <p:sldId id="319" r:id="rId23"/>
    <p:sldId id="31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111" d="100"/>
          <a:sy n="111" d="100"/>
        </p:scale>
        <p:origin x="22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1F703F-FFEF-4867-923B-59EA6CED2BA4}" type="datetimeFigureOut">
              <a:rPr lang="en-US" smtClean="0"/>
              <a:t>4/30/2017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E2891B-EE38-428B-A5E8-5EE98D0BCA8A}" type="slidenum">
              <a:rPr lang="en-US" smtClean="0"/>
              <a:t>‹#›</a:t>
            </a:fld>
            <a:endParaRPr lang="en-US"/>
          </a:p>
        </p:txBody>
      </p:sp>
    </p:spTree>
    <p:extLst>
      <p:ext uri="{BB962C8B-B14F-4D97-AF65-F5344CB8AC3E}">
        <p14:creationId xmlns:p14="http://schemas.microsoft.com/office/powerpoint/2010/main" val="455397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7731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81079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4710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00127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06206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7256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00081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48043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340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659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252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18" name="Shape 18"/>
          <p:cNvSpPr txBox="1">
            <a:spLocks noGrp="1"/>
          </p:cNvSpPr>
          <p:nvPr>
            <p:ph type="body" idx="1"/>
          </p:nvPr>
        </p:nvSpPr>
        <p:spPr>
          <a:xfrm>
            <a:off x="415600" y="1536633"/>
            <a:ext cx="113608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19" name="Shape 19"/>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33465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528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34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41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5734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5628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385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2978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2366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4/30/2017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2231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1" r:id="rId12"/>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sassessments.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000" dirty="0">
                <a:cs typeface="Arial" panose="020B0604020202020204" pitchFamily="34" charset="0"/>
              </a:rPr>
              <a:t>FSA Information</a:t>
            </a:r>
          </a:p>
        </p:txBody>
      </p:sp>
      <p:sp>
        <p:nvSpPr>
          <p:cNvPr id="3" name="Subtitle 2"/>
          <p:cNvSpPr>
            <a:spLocks noGrp="1"/>
          </p:cNvSpPr>
          <p:nvPr>
            <p:ph type="subTitle" idx="1"/>
          </p:nvPr>
        </p:nvSpPr>
        <p:spPr/>
        <p:txBody>
          <a:bodyPr/>
          <a:lstStyle/>
          <a:p>
            <a:r>
              <a:rPr lang="en-US" dirty="0"/>
              <a:t>Third Grade</a:t>
            </a:r>
          </a:p>
          <a:p>
            <a:r>
              <a:rPr lang="en-US" dirty="0"/>
              <a:t>Mackenzie </a:t>
            </a:r>
            <a:r>
              <a:rPr lang="en-US" dirty="0" err="1"/>
              <a:t>McNickle</a:t>
            </a:r>
            <a:endParaRPr lang="en-US" dirty="0"/>
          </a:p>
        </p:txBody>
      </p:sp>
    </p:spTree>
    <p:extLst>
      <p:ext uri="{BB962C8B-B14F-4D97-AF65-F5344CB8AC3E}">
        <p14:creationId xmlns:p14="http://schemas.microsoft.com/office/powerpoint/2010/main" val="3338690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1" y="381000"/>
            <a:ext cx="10018713" cy="1752599"/>
          </a:xfrm>
        </p:spPr>
        <p:txBody>
          <a:bodyPr/>
          <a:lstStyle/>
          <a:p>
            <a:r>
              <a:rPr lang="en-US" dirty="0"/>
              <a:t>Select the sentence. </a:t>
            </a:r>
          </a:p>
        </p:txBody>
      </p:sp>
      <p:sp>
        <p:nvSpPr>
          <p:cNvPr id="3" name="Content Placeholder 2"/>
          <p:cNvSpPr>
            <a:spLocks noGrp="1"/>
          </p:cNvSpPr>
          <p:nvPr>
            <p:ph idx="1"/>
          </p:nvPr>
        </p:nvSpPr>
        <p:spPr>
          <a:xfrm>
            <a:off x="1484310" y="1828800"/>
            <a:ext cx="10018713" cy="4514849"/>
          </a:xfrm>
        </p:spPr>
        <p:txBody>
          <a:bodyPr>
            <a:normAutofit/>
          </a:bodyPr>
          <a:lstStyle/>
          <a:p>
            <a:pPr indent="0">
              <a:buNone/>
            </a:pPr>
            <a:r>
              <a:rPr lang="en-US" b="1" dirty="0"/>
              <a:t>Select (click on) the sentence from Passage 2 that shows why the man believes that his cheeses can bring themselves to the market. </a:t>
            </a:r>
          </a:p>
          <a:p>
            <a:pPr indent="0">
              <a:buNone/>
            </a:pPr>
            <a:r>
              <a:rPr lang="en-US" dirty="0"/>
              <a:t>There was a man of Gotham who filled a sack with cheeses and started off for Nottingham market to sell them. He carried the sack on his back, and when he became tired he sat down by the wayside to rest. Thus he went on until he reached the summit of the last hill he had to climb before he came to Nottingham bridge. </a:t>
            </a:r>
            <a:r>
              <a:rPr lang="en-US" dirty="0">
                <a:highlight>
                  <a:srgbClr val="008080"/>
                </a:highlight>
              </a:rPr>
              <a:t>There he rested, and when he rose to continue his journey, a cheese slipped out of the sack and rolled down the hill to the bridge.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147312" y="593367"/>
            <a:ext cx="10629087" cy="763600"/>
          </a:xfrm>
          <a:prstGeom prst="rect">
            <a:avLst/>
          </a:prstGeom>
        </p:spPr>
        <p:txBody>
          <a:bodyPr vert="horz" lIns="121900" tIns="121900" rIns="121900" bIns="121900" rtlCol="0" anchor="t" anchorCtr="0">
            <a:noAutofit/>
          </a:bodyPr>
          <a:lstStyle/>
          <a:p>
            <a:r>
              <a:rPr lang="en" dirty="0"/>
              <a:t>Part A / Part B </a:t>
            </a:r>
          </a:p>
        </p:txBody>
      </p:sp>
      <p:sp>
        <p:nvSpPr>
          <p:cNvPr id="73" name="Shape 73"/>
          <p:cNvSpPr txBox="1">
            <a:spLocks noGrp="1"/>
          </p:cNvSpPr>
          <p:nvPr>
            <p:ph type="body" idx="1"/>
          </p:nvPr>
        </p:nvSpPr>
        <p:spPr>
          <a:xfrm>
            <a:off x="415600" y="1536633"/>
            <a:ext cx="11360800" cy="4555200"/>
          </a:xfrm>
          <a:prstGeom prst="rect">
            <a:avLst/>
          </a:prstGeom>
        </p:spPr>
        <p:txBody>
          <a:bodyPr vert="horz" lIns="121900" tIns="121900" rIns="121900" bIns="121900" rtlCol="0" anchor="t" anchorCtr="0">
            <a:noAutofit/>
          </a:bodyPr>
          <a:lstStyle/>
          <a:p>
            <a:pPr>
              <a:buNone/>
            </a:pPr>
            <a:r>
              <a:rPr lang="en" sz="3200" dirty="0">
                <a:ea typeface="Roboto Slab"/>
                <a:cs typeface="Roboto Slab"/>
                <a:sym typeface="Roboto Slab"/>
              </a:rPr>
              <a:t>Part A will ask a question about the text. </a:t>
            </a:r>
          </a:p>
          <a:p>
            <a:pPr>
              <a:buNone/>
            </a:pPr>
            <a:endParaRPr sz="3200" dirty="0">
              <a:ea typeface="Roboto Slab"/>
              <a:cs typeface="Roboto Slab"/>
              <a:sym typeface="Roboto Slab"/>
            </a:endParaRPr>
          </a:p>
          <a:p>
            <a:pPr>
              <a:buNone/>
            </a:pPr>
            <a:r>
              <a:rPr lang="en" sz="3200" dirty="0">
                <a:ea typeface="Roboto Slab"/>
                <a:cs typeface="Roboto Slab"/>
                <a:sym typeface="Roboto Slab"/>
              </a:rPr>
              <a:t>Part B will typically require the student to identify TEXT EVIDENCE used to answer the question. </a:t>
            </a:r>
          </a:p>
        </p:txBody>
      </p:sp>
    </p:spTree>
    <p:extLst>
      <p:ext uri="{BB962C8B-B14F-4D97-AF65-F5344CB8AC3E}">
        <p14:creationId xmlns:p14="http://schemas.microsoft.com/office/powerpoint/2010/main" val="3809871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79894" y="593367"/>
            <a:ext cx="10896506" cy="763600"/>
          </a:xfrm>
          <a:prstGeom prst="rect">
            <a:avLst/>
          </a:prstGeom>
        </p:spPr>
        <p:txBody>
          <a:bodyPr vert="horz" lIns="121900" tIns="121900" rIns="121900" bIns="121900" rtlCol="0" anchor="t" anchorCtr="0">
            <a:noAutofit/>
          </a:bodyPr>
          <a:lstStyle/>
          <a:p>
            <a:r>
              <a:rPr lang="en" dirty="0"/>
              <a:t>Part A </a:t>
            </a:r>
          </a:p>
        </p:txBody>
      </p:sp>
      <p:sp>
        <p:nvSpPr>
          <p:cNvPr id="79" name="Shape 79"/>
          <p:cNvSpPr txBox="1">
            <a:spLocks noGrp="1"/>
          </p:cNvSpPr>
          <p:nvPr>
            <p:ph type="body" idx="1"/>
          </p:nvPr>
        </p:nvSpPr>
        <p:spPr>
          <a:xfrm>
            <a:off x="647767" y="1602533"/>
            <a:ext cx="5584000" cy="1084800"/>
          </a:xfrm>
          <a:prstGeom prst="rect">
            <a:avLst/>
          </a:prstGeom>
        </p:spPr>
        <p:txBody>
          <a:bodyPr vert="horz" lIns="121900" tIns="121900" rIns="121900" bIns="121900" rtlCol="0" anchor="t" anchorCtr="0">
            <a:noAutofit/>
          </a:bodyPr>
          <a:lstStyle/>
          <a:p>
            <a:pPr>
              <a:buNone/>
            </a:pPr>
            <a:r>
              <a:rPr lang="en" sz="3200" dirty="0">
                <a:latin typeface="Tw Cen MT" panose="020B0602020104020603" pitchFamily="34" charset="0"/>
                <a:ea typeface="Roboto Slab"/>
                <a:cs typeface="Roboto Slab"/>
                <a:sym typeface="Roboto Slab"/>
              </a:rPr>
              <a:t>What is the author’s point of view toward lions? </a:t>
            </a:r>
          </a:p>
          <a:p>
            <a:pPr>
              <a:lnSpc>
                <a:spcPct val="100000"/>
              </a:lnSpc>
              <a:spcAft>
                <a:spcPts val="0"/>
              </a:spcAft>
              <a:buNone/>
            </a:pPr>
            <a:endParaRPr dirty="0"/>
          </a:p>
          <a:p>
            <a:pPr>
              <a:buNone/>
            </a:pPr>
            <a:endParaRPr dirty="0"/>
          </a:p>
        </p:txBody>
      </p:sp>
      <p:sp>
        <p:nvSpPr>
          <p:cNvPr id="80" name="Shape 80"/>
          <p:cNvSpPr txBox="1">
            <a:spLocks noGrp="1"/>
          </p:cNvSpPr>
          <p:nvPr>
            <p:ph type="title"/>
          </p:nvPr>
        </p:nvSpPr>
        <p:spPr>
          <a:xfrm>
            <a:off x="575133" y="3563267"/>
            <a:ext cx="11157600" cy="914800"/>
          </a:xfrm>
          <a:prstGeom prst="rect">
            <a:avLst/>
          </a:prstGeom>
        </p:spPr>
        <p:txBody>
          <a:bodyPr vert="horz" lIns="121900" tIns="121900" rIns="121900" bIns="121900" rtlCol="0" anchor="t" anchorCtr="0">
            <a:noAutofit/>
          </a:bodyPr>
          <a:lstStyle/>
          <a:p>
            <a:r>
              <a:rPr lang="en"/>
              <a:t>Part B</a:t>
            </a:r>
          </a:p>
        </p:txBody>
      </p:sp>
      <p:sp>
        <p:nvSpPr>
          <p:cNvPr id="81" name="Shape 81"/>
          <p:cNvSpPr txBox="1"/>
          <p:nvPr/>
        </p:nvSpPr>
        <p:spPr>
          <a:xfrm>
            <a:off x="575133" y="4478067"/>
            <a:ext cx="4737600" cy="1452800"/>
          </a:xfrm>
          <a:prstGeom prst="rect">
            <a:avLst/>
          </a:prstGeom>
          <a:noFill/>
          <a:ln>
            <a:noFill/>
          </a:ln>
        </p:spPr>
        <p:txBody>
          <a:bodyPr lIns="121900" tIns="121900" rIns="121900" bIns="121900" anchor="ctr" anchorCtr="0">
            <a:noAutofit/>
          </a:bodyPr>
          <a:lstStyle/>
          <a:p>
            <a:pPr>
              <a:lnSpc>
                <a:spcPct val="115000"/>
              </a:lnSpc>
              <a:spcAft>
                <a:spcPts val="2133"/>
              </a:spcAft>
            </a:pPr>
            <a:r>
              <a:rPr lang="en" sz="3200" dirty="0">
                <a:solidFill>
                  <a:schemeClr val="dk1"/>
                </a:solidFill>
                <a:latin typeface="Tw Cen MT" panose="020B0602020104020603" pitchFamily="34" charset="0"/>
                <a:ea typeface="Roboto Slab"/>
                <a:cs typeface="Roboto Slab"/>
                <a:sym typeface="Roboto Slab"/>
              </a:rPr>
              <a:t>Select evidence from the passage to support your answer to part A. </a:t>
            </a:r>
          </a:p>
        </p:txBody>
      </p:sp>
      <p:sp>
        <p:nvSpPr>
          <p:cNvPr id="82" name="Shape 82"/>
          <p:cNvSpPr txBox="1"/>
          <p:nvPr/>
        </p:nvSpPr>
        <p:spPr>
          <a:xfrm>
            <a:off x="6080433" y="923467"/>
            <a:ext cx="5540800" cy="5271200"/>
          </a:xfrm>
          <a:prstGeom prst="rect">
            <a:avLst/>
          </a:prstGeom>
          <a:noFill/>
          <a:ln>
            <a:noFill/>
          </a:ln>
        </p:spPr>
        <p:txBody>
          <a:bodyPr lIns="121900" tIns="121900" rIns="121900" bIns="121900" anchor="t" anchorCtr="0">
            <a:noAutofit/>
          </a:bodyPr>
          <a:lstStyle/>
          <a:p>
            <a:r>
              <a:rPr lang="en" sz="4000" b="1" u="sng" dirty="0">
                <a:latin typeface="Tw Cen MT" panose="020B0602020104020603" pitchFamily="34" charset="0"/>
                <a:ea typeface="Roboto Slab"/>
                <a:cs typeface="Roboto Slab"/>
                <a:sym typeface="Roboto Slab"/>
              </a:rPr>
              <a:t>Lions</a:t>
            </a:r>
          </a:p>
          <a:p>
            <a:r>
              <a:rPr lang="en" sz="4000" dirty="0">
                <a:latin typeface="Tw Cen MT" panose="020B0602020104020603" pitchFamily="34" charset="0"/>
                <a:ea typeface="Roboto Slab"/>
                <a:cs typeface="Roboto Slab"/>
                <a:sym typeface="Roboto Slab"/>
              </a:rPr>
              <a:t>Lions are amazing large cats that live in prides of 20-30. Lions are incredible hunters, and are beautiful to watch. </a:t>
            </a:r>
          </a:p>
        </p:txBody>
      </p:sp>
    </p:spTree>
    <p:extLst>
      <p:ext uri="{BB962C8B-B14F-4D97-AF65-F5344CB8AC3E}">
        <p14:creationId xmlns:p14="http://schemas.microsoft.com/office/powerpoint/2010/main" val="2229102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974784" y="593367"/>
            <a:ext cx="10801615" cy="763600"/>
          </a:xfrm>
          <a:prstGeom prst="rect">
            <a:avLst/>
          </a:prstGeom>
        </p:spPr>
        <p:txBody>
          <a:bodyPr vert="horz" lIns="121900" tIns="121900" rIns="121900" bIns="121900" rtlCol="0" anchor="t" anchorCtr="0">
            <a:noAutofit/>
          </a:bodyPr>
          <a:lstStyle/>
          <a:p>
            <a:r>
              <a:rPr lang="en" dirty="0"/>
              <a:t>Multiple selection / Multiselect</a:t>
            </a:r>
          </a:p>
        </p:txBody>
      </p:sp>
      <p:sp>
        <p:nvSpPr>
          <p:cNvPr id="88" name="Shape 88"/>
          <p:cNvSpPr txBox="1">
            <a:spLocks noGrp="1"/>
          </p:cNvSpPr>
          <p:nvPr>
            <p:ph type="body" idx="1"/>
          </p:nvPr>
        </p:nvSpPr>
        <p:spPr>
          <a:xfrm>
            <a:off x="1035170" y="2596551"/>
            <a:ext cx="10741230" cy="3495282"/>
          </a:xfrm>
          <a:prstGeom prst="rect">
            <a:avLst/>
          </a:prstGeom>
        </p:spPr>
        <p:txBody>
          <a:bodyPr vert="horz" lIns="121900" tIns="121900" rIns="121900" bIns="121900" rtlCol="0" anchor="t" anchorCtr="0">
            <a:noAutofit/>
          </a:bodyPr>
          <a:lstStyle/>
          <a:p>
            <a:pPr>
              <a:buNone/>
            </a:pPr>
            <a:r>
              <a:rPr lang="en" dirty="0">
                <a:latin typeface="Tw Cen MT" panose="020B0602020104020603" pitchFamily="34" charset="0"/>
                <a:ea typeface="Roboto Slab"/>
                <a:cs typeface="Roboto Slab"/>
                <a:sym typeface="Roboto Slab"/>
              </a:rPr>
              <a:t>Students need to select more than one answer. </a:t>
            </a:r>
          </a:p>
          <a:p>
            <a:pPr>
              <a:buNone/>
            </a:pPr>
            <a:endParaRPr dirty="0">
              <a:latin typeface="Tw Cen MT" panose="020B0602020104020603" pitchFamily="34" charset="0"/>
              <a:ea typeface="Roboto Slab"/>
              <a:cs typeface="Roboto Slab"/>
              <a:sym typeface="Roboto Slab"/>
            </a:endParaRPr>
          </a:p>
          <a:p>
            <a:pPr>
              <a:buNone/>
            </a:pPr>
            <a:r>
              <a:rPr lang="en" dirty="0">
                <a:latin typeface="Tw Cen MT" panose="020B0602020104020603" pitchFamily="34" charset="0"/>
                <a:ea typeface="Roboto Slab"/>
                <a:cs typeface="Roboto Slab"/>
                <a:sym typeface="Roboto Slab"/>
              </a:rPr>
              <a:t>Questions will designate how many answers need to be selected. </a:t>
            </a:r>
          </a:p>
          <a:p>
            <a:pPr>
              <a:buNone/>
            </a:pPr>
            <a:endParaRPr dirty="0">
              <a:latin typeface="Tw Cen MT" panose="020B0602020104020603" pitchFamily="34" charset="0"/>
              <a:ea typeface="Roboto Slab"/>
              <a:cs typeface="Roboto Slab"/>
              <a:sym typeface="Roboto Slab"/>
            </a:endParaRPr>
          </a:p>
          <a:p>
            <a:pPr>
              <a:buNone/>
            </a:pPr>
            <a:r>
              <a:rPr lang="en" b="1" dirty="0">
                <a:latin typeface="Tw Cen MT" panose="020B0602020104020603" pitchFamily="34" charset="0"/>
                <a:ea typeface="Roboto Slab"/>
                <a:cs typeface="Roboto Slab"/>
                <a:sym typeface="Roboto Slab"/>
              </a:rPr>
              <a:t>Common problem</a:t>
            </a:r>
            <a:r>
              <a:rPr lang="en" dirty="0">
                <a:latin typeface="Tw Cen MT" panose="020B0602020104020603" pitchFamily="34" charset="0"/>
                <a:ea typeface="Roboto Slab"/>
                <a:cs typeface="Roboto Slab"/>
                <a:sym typeface="Roboto Slab"/>
              </a:rPr>
              <a:t>: Students not selecting the correct number of answers.</a:t>
            </a:r>
          </a:p>
        </p:txBody>
      </p:sp>
    </p:spTree>
    <p:extLst>
      <p:ext uri="{BB962C8B-B14F-4D97-AF65-F5344CB8AC3E}">
        <p14:creationId xmlns:p14="http://schemas.microsoft.com/office/powerpoint/2010/main" val="1798388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517200" y="610700"/>
            <a:ext cx="11157600" cy="1289600"/>
          </a:xfrm>
          <a:prstGeom prst="rect">
            <a:avLst/>
          </a:prstGeom>
        </p:spPr>
        <p:txBody>
          <a:bodyPr vert="horz" lIns="121900" tIns="121900" rIns="121900" bIns="121900" rtlCol="0" anchor="t" anchorCtr="0">
            <a:noAutofit/>
          </a:bodyPr>
          <a:lstStyle/>
          <a:p>
            <a:r>
              <a:rPr lang="en" sz="4000" dirty="0">
                <a:latin typeface="Tw Cen MT Condensed" panose="020B0606020104020203" pitchFamily="34" charset="0"/>
                <a:ea typeface="Roboto Slab"/>
                <a:cs typeface="Roboto Slab"/>
                <a:sym typeface="Roboto Slab"/>
              </a:rPr>
              <a:t>Select two things that you should do to take care of your teeth. </a:t>
            </a:r>
          </a:p>
        </p:txBody>
      </p:sp>
      <p:sp>
        <p:nvSpPr>
          <p:cNvPr id="94" name="Shape 94"/>
          <p:cNvSpPr txBox="1">
            <a:spLocks noGrp="1"/>
          </p:cNvSpPr>
          <p:nvPr>
            <p:ph type="body" idx="1"/>
          </p:nvPr>
        </p:nvSpPr>
        <p:spPr>
          <a:xfrm>
            <a:off x="415600" y="2205667"/>
            <a:ext cx="11360800" cy="3886000"/>
          </a:xfrm>
          <a:prstGeom prst="rect">
            <a:avLst/>
          </a:prstGeom>
        </p:spPr>
        <p:txBody>
          <a:bodyPr vert="horz" lIns="121900" tIns="121900" rIns="121900" bIns="121900" rtlCol="0" anchor="t" anchorCtr="0">
            <a:noAutofit/>
          </a:bodyPr>
          <a:lstStyle/>
          <a:p>
            <a:pPr marL="609585" indent="-304792">
              <a:lnSpc>
                <a:spcPct val="200000"/>
              </a:lnSpc>
              <a:buFont typeface="Roboto Slab"/>
              <a:buChar char="❏"/>
            </a:pPr>
            <a:r>
              <a:rPr lang="en" sz="3200" dirty="0">
                <a:latin typeface="Tw Cen MT" panose="020B0602020104020603" pitchFamily="34" charset="0"/>
                <a:ea typeface="Roboto Slab"/>
                <a:cs typeface="Roboto Slab"/>
                <a:sym typeface="Roboto Slab"/>
              </a:rPr>
              <a:t>Eat more candy and sweets</a:t>
            </a:r>
          </a:p>
          <a:p>
            <a:pPr marL="609585" indent="-304792">
              <a:lnSpc>
                <a:spcPct val="200000"/>
              </a:lnSpc>
              <a:buFont typeface="Roboto Slab"/>
              <a:buChar char="❏"/>
            </a:pPr>
            <a:r>
              <a:rPr lang="en" sz="3200" dirty="0">
                <a:latin typeface="Tw Cen MT" panose="020B0602020104020603" pitchFamily="34" charset="0"/>
                <a:ea typeface="Roboto Slab"/>
                <a:cs typeface="Roboto Slab"/>
                <a:sym typeface="Roboto Slab"/>
              </a:rPr>
              <a:t>Go to the dentist regularly</a:t>
            </a:r>
          </a:p>
          <a:p>
            <a:pPr marL="609585" indent="-304792">
              <a:lnSpc>
                <a:spcPct val="200000"/>
              </a:lnSpc>
              <a:buFont typeface="Roboto Slab"/>
              <a:buChar char="❏"/>
            </a:pPr>
            <a:r>
              <a:rPr lang="en" sz="3200" dirty="0">
                <a:latin typeface="Tw Cen MT" panose="020B0602020104020603" pitchFamily="34" charset="0"/>
                <a:ea typeface="Roboto Slab"/>
                <a:cs typeface="Roboto Slab"/>
                <a:sym typeface="Roboto Slab"/>
              </a:rPr>
              <a:t>Avoid brushing your teeth</a:t>
            </a:r>
          </a:p>
          <a:p>
            <a:pPr marL="609585" indent="-304792">
              <a:lnSpc>
                <a:spcPct val="200000"/>
              </a:lnSpc>
              <a:buFont typeface="Roboto Slab"/>
              <a:buChar char="❏"/>
            </a:pPr>
            <a:r>
              <a:rPr lang="en" sz="3200" dirty="0">
                <a:latin typeface="Tw Cen MT" panose="020B0602020104020603" pitchFamily="34" charset="0"/>
                <a:ea typeface="Roboto Slab"/>
                <a:cs typeface="Roboto Slab"/>
                <a:sym typeface="Roboto Slab"/>
              </a:rPr>
              <a:t>Brush and floss twice a day </a:t>
            </a:r>
          </a:p>
        </p:txBody>
      </p:sp>
    </p:spTree>
    <p:extLst>
      <p:ext uri="{BB962C8B-B14F-4D97-AF65-F5344CB8AC3E}">
        <p14:creationId xmlns:p14="http://schemas.microsoft.com/office/powerpoint/2010/main" val="636481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1157471" y="653752"/>
            <a:ext cx="11360800" cy="763600"/>
          </a:xfrm>
          <a:prstGeom prst="rect">
            <a:avLst/>
          </a:prstGeom>
        </p:spPr>
        <p:txBody>
          <a:bodyPr vert="horz" lIns="121900" tIns="121900" rIns="121900" bIns="121900" rtlCol="0" anchor="t" anchorCtr="0">
            <a:noAutofit/>
          </a:bodyPr>
          <a:lstStyle/>
          <a:p>
            <a:r>
              <a:rPr lang="en" sz="6600" dirty="0">
                <a:ea typeface="Roboto Slab"/>
                <a:cs typeface="Roboto Slab"/>
                <a:sym typeface="Roboto Slab"/>
              </a:rPr>
              <a:t>Multiple choice </a:t>
            </a:r>
          </a:p>
        </p:txBody>
      </p:sp>
      <p:sp>
        <p:nvSpPr>
          <p:cNvPr id="100" name="Shape 100"/>
          <p:cNvSpPr txBox="1">
            <a:spLocks noGrp="1"/>
          </p:cNvSpPr>
          <p:nvPr>
            <p:ph type="body" idx="1"/>
          </p:nvPr>
        </p:nvSpPr>
        <p:spPr>
          <a:xfrm>
            <a:off x="510490" y="2302800"/>
            <a:ext cx="11360800" cy="4555200"/>
          </a:xfrm>
          <a:prstGeom prst="rect">
            <a:avLst/>
          </a:prstGeom>
        </p:spPr>
        <p:txBody>
          <a:bodyPr vert="horz" lIns="121900" tIns="121900" rIns="121900" bIns="121900" rtlCol="0" anchor="t" anchorCtr="0">
            <a:noAutofit/>
          </a:bodyPr>
          <a:lstStyle/>
          <a:p>
            <a:pPr>
              <a:buNone/>
            </a:pPr>
            <a:r>
              <a:rPr lang="en" sz="4000" dirty="0">
                <a:ea typeface="Roboto Slab"/>
                <a:cs typeface="Roboto Slab"/>
                <a:sym typeface="Roboto Slab"/>
              </a:rPr>
              <a:t>Traditional multiple choice questions.</a:t>
            </a:r>
          </a:p>
          <a:p>
            <a:pPr>
              <a:buNone/>
            </a:pPr>
            <a:endParaRPr sz="4000" dirty="0">
              <a:ea typeface="Roboto Slab"/>
              <a:cs typeface="Roboto Slab"/>
              <a:sym typeface="Roboto Slab"/>
            </a:endParaRPr>
          </a:p>
          <a:p>
            <a:pPr>
              <a:buNone/>
            </a:pPr>
            <a:r>
              <a:rPr lang="en" sz="4000" dirty="0">
                <a:ea typeface="Roboto Slab"/>
                <a:cs typeface="Roboto Slab"/>
                <a:sym typeface="Roboto Slab"/>
              </a:rPr>
              <a:t>Can be part of a Part A / Part B question.</a:t>
            </a:r>
          </a:p>
        </p:txBody>
      </p:sp>
    </p:spTree>
    <p:extLst>
      <p:ext uri="{BB962C8B-B14F-4D97-AF65-F5344CB8AC3E}">
        <p14:creationId xmlns:p14="http://schemas.microsoft.com/office/powerpoint/2010/main" val="2024126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940279" y="773033"/>
            <a:ext cx="10603208" cy="763600"/>
          </a:xfrm>
          <a:prstGeom prst="rect">
            <a:avLst/>
          </a:prstGeom>
        </p:spPr>
        <p:txBody>
          <a:bodyPr vert="horz" lIns="121900" tIns="121900" rIns="121900" bIns="121900" rtlCol="0" anchor="t" anchorCtr="0">
            <a:noAutofit/>
          </a:bodyPr>
          <a:lstStyle/>
          <a:p>
            <a:r>
              <a:rPr lang="en" dirty="0">
                <a:ea typeface="Roboto Slab"/>
                <a:cs typeface="Roboto Slab"/>
                <a:sym typeface="Roboto Slab"/>
              </a:rPr>
              <a:t>Sequence</a:t>
            </a:r>
          </a:p>
        </p:txBody>
      </p:sp>
      <p:sp>
        <p:nvSpPr>
          <p:cNvPr id="106" name="Shape 106"/>
          <p:cNvSpPr txBox="1">
            <a:spLocks noGrp="1"/>
          </p:cNvSpPr>
          <p:nvPr>
            <p:ph type="body" idx="1"/>
          </p:nvPr>
        </p:nvSpPr>
        <p:spPr>
          <a:xfrm>
            <a:off x="717525" y="2036965"/>
            <a:ext cx="11360800" cy="4555200"/>
          </a:xfrm>
          <a:prstGeom prst="rect">
            <a:avLst/>
          </a:prstGeom>
        </p:spPr>
        <p:txBody>
          <a:bodyPr vert="horz" lIns="121900" tIns="121900" rIns="121900" bIns="121900" rtlCol="0" anchor="t" anchorCtr="0">
            <a:noAutofit/>
          </a:bodyPr>
          <a:lstStyle/>
          <a:p>
            <a:pPr>
              <a:buNone/>
            </a:pPr>
            <a:r>
              <a:rPr lang="en" dirty="0">
                <a:ea typeface="Roboto Slab"/>
                <a:cs typeface="Roboto Slab"/>
                <a:sym typeface="Roboto Slab"/>
              </a:rPr>
              <a:t>Requires the student to put events in order. </a:t>
            </a:r>
          </a:p>
          <a:p>
            <a:pPr>
              <a:buNone/>
            </a:pPr>
            <a:endParaRPr dirty="0">
              <a:ea typeface="Roboto Slab"/>
              <a:cs typeface="Roboto Slab"/>
              <a:sym typeface="Roboto Slab"/>
            </a:endParaRPr>
          </a:p>
          <a:p>
            <a:pPr>
              <a:buNone/>
            </a:pPr>
            <a:r>
              <a:rPr lang="en-US" dirty="0">
                <a:ea typeface="Roboto Slab"/>
                <a:cs typeface="Roboto Slab"/>
                <a:sym typeface="Roboto Slab"/>
              </a:rPr>
              <a:t>Students will be asked to drag and drop events into order.</a:t>
            </a:r>
            <a:endParaRPr lang="en" dirty="0">
              <a:ea typeface="Roboto Slab"/>
              <a:cs typeface="Roboto Slab"/>
              <a:sym typeface="Roboto Slab"/>
            </a:endParaRPr>
          </a:p>
          <a:p>
            <a:pPr>
              <a:buNone/>
            </a:pPr>
            <a:endParaRPr dirty="0">
              <a:ea typeface="Roboto Slab"/>
              <a:cs typeface="Roboto Slab"/>
              <a:sym typeface="Roboto Slab"/>
            </a:endParaRPr>
          </a:p>
          <a:p>
            <a:pPr>
              <a:buNone/>
            </a:pPr>
            <a:r>
              <a:rPr lang="en" b="1" dirty="0">
                <a:ea typeface="Roboto Slab"/>
                <a:cs typeface="Roboto Slab"/>
                <a:sym typeface="Roboto Slab"/>
              </a:rPr>
              <a:t>Common errors</a:t>
            </a:r>
            <a:r>
              <a:rPr lang="en" dirty="0">
                <a:ea typeface="Roboto Slab"/>
                <a:cs typeface="Roboto Slab"/>
                <a:sym typeface="Roboto Slab"/>
              </a:rPr>
              <a:t>: </a:t>
            </a:r>
            <a:r>
              <a:rPr lang="en-US" dirty="0">
                <a:ea typeface="Roboto Slab"/>
                <a:cs typeface="Roboto Slab"/>
                <a:sym typeface="Roboto Slab"/>
              </a:rPr>
              <a:t>N</a:t>
            </a:r>
            <a:r>
              <a:rPr lang="en" dirty="0">
                <a:ea typeface="Roboto Slab"/>
                <a:cs typeface="Roboto Slab"/>
                <a:sym typeface="Roboto Slab"/>
              </a:rPr>
              <a:t>ot looking back in the text to determine answers</a:t>
            </a:r>
          </a:p>
        </p:txBody>
      </p:sp>
    </p:spTree>
    <p:extLst>
      <p:ext uri="{BB962C8B-B14F-4D97-AF65-F5344CB8AC3E}">
        <p14:creationId xmlns:p14="http://schemas.microsoft.com/office/powerpoint/2010/main" val="1873864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517200" y="445433"/>
            <a:ext cx="11157600" cy="1375600"/>
          </a:xfrm>
          <a:prstGeom prst="rect">
            <a:avLst/>
          </a:prstGeom>
        </p:spPr>
        <p:txBody>
          <a:bodyPr vert="horz" lIns="121900" tIns="121900" rIns="121900" bIns="121900" rtlCol="0" anchor="t" anchorCtr="0">
            <a:noAutofit/>
          </a:bodyPr>
          <a:lstStyle/>
          <a:p>
            <a:r>
              <a:rPr lang="en" dirty="0">
                <a:ea typeface="Roboto Slab"/>
                <a:cs typeface="Roboto Slab"/>
                <a:sym typeface="Roboto Slab"/>
              </a:rPr>
              <a:t>Put these events in order to show how you get dressed in the morning. </a:t>
            </a:r>
          </a:p>
        </p:txBody>
      </p:sp>
      <p:sp>
        <p:nvSpPr>
          <p:cNvPr id="112" name="Shape 112"/>
          <p:cNvSpPr txBox="1">
            <a:spLocks noGrp="1"/>
          </p:cNvSpPr>
          <p:nvPr>
            <p:ph type="body" idx="1"/>
          </p:nvPr>
        </p:nvSpPr>
        <p:spPr>
          <a:xfrm>
            <a:off x="1406589" y="3970122"/>
            <a:ext cx="10199200" cy="3198427"/>
          </a:xfrm>
          <a:prstGeom prst="rect">
            <a:avLst/>
          </a:prstGeom>
        </p:spPr>
        <p:txBody>
          <a:bodyPr vert="horz" lIns="121900" tIns="121900" rIns="121900" bIns="121900" rtlCol="0" anchor="t" anchorCtr="0">
            <a:noAutofit/>
          </a:bodyPr>
          <a:lstStyle/>
          <a:p>
            <a:pPr>
              <a:buNone/>
            </a:pPr>
            <a:r>
              <a:rPr lang="en" sz="3200" dirty="0">
                <a:ea typeface="Roboto Slab"/>
                <a:cs typeface="Roboto Slab"/>
                <a:sym typeface="Roboto Slab"/>
              </a:rPr>
              <a:t>Put on your socks. </a:t>
            </a:r>
          </a:p>
          <a:p>
            <a:pPr>
              <a:buNone/>
            </a:pPr>
            <a:r>
              <a:rPr lang="en" sz="3200" dirty="0">
                <a:ea typeface="Roboto Slab"/>
                <a:cs typeface="Roboto Slab"/>
                <a:sym typeface="Roboto Slab"/>
              </a:rPr>
              <a:t>Put on your shoes. </a:t>
            </a:r>
          </a:p>
          <a:p>
            <a:pPr>
              <a:buNone/>
            </a:pPr>
            <a:r>
              <a:rPr lang="en" sz="3200" dirty="0">
                <a:ea typeface="Roboto Slab"/>
                <a:cs typeface="Roboto Slab"/>
                <a:sym typeface="Roboto Slab"/>
              </a:rPr>
              <a:t>Put on your jeans. </a:t>
            </a:r>
          </a:p>
          <a:p>
            <a:pPr>
              <a:buNone/>
            </a:pPr>
            <a:r>
              <a:rPr lang="en" sz="3200" dirty="0">
                <a:ea typeface="Roboto Slab"/>
                <a:cs typeface="Roboto Slab"/>
                <a:sym typeface="Roboto Slab"/>
              </a:rPr>
              <a:t>Take your pajamas off.  </a:t>
            </a:r>
          </a:p>
        </p:txBody>
      </p:sp>
      <p:sp>
        <p:nvSpPr>
          <p:cNvPr id="113" name="Shape 113"/>
          <p:cNvSpPr txBox="1"/>
          <p:nvPr/>
        </p:nvSpPr>
        <p:spPr>
          <a:xfrm>
            <a:off x="8152755" y="2477052"/>
            <a:ext cx="3246000" cy="3322793"/>
          </a:xfrm>
          <a:prstGeom prst="rect">
            <a:avLst/>
          </a:prstGeom>
          <a:noFill/>
          <a:ln w="9525" cap="flat" cmpd="sng">
            <a:solidFill>
              <a:srgbClr val="000000"/>
            </a:solidFill>
            <a:prstDash val="solid"/>
            <a:round/>
            <a:headEnd type="none" w="med" len="med"/>
            <a:tailEnd type="none" w="med" len="med"/>
          </a:ln>
        </p:spPr>
        <p:txBody>
          <a:bodyPr lIns="121900" tIns="121900" rIns="121900" bIns="121900" anchor="t" anchorCtr="0">
            <a:noAutofit/>
          </a:bodyPr>
          <a:lstStyle/>
          <a:p>
            <a:r>
              <a:rPr lang="en-US" sz="2400" dirty="0">
                <a:solidFill>
                  <a:schemeClr val="tx1">
                    <a:lumMod val="50000"/>
                    <a:lumOff val="50000"/>
                  </a:schemeClr>
                </a:solidFill>
                <a:ea typeface="Roboto Slab"/>
                <a:cs typeface="Roboto Slab"/>
                <a:sym typeface="Roboto Slab"/>
              </a:rPr>
              <a:t>Drag and drop the events into the table in the order in which they happened. 1 should be the first event that happened, and 5 should be the last event that happened.</a:t>
            </a:r>
            <a:endParaRPr lang="en" sz="2400" dirty="0">
              <a:solidFill>
                <a:schemeClr val="tx1">
                  <a:lumMod val="50000"/>
                  <a:lumOff val="50000"/>
                </a:schemeClr>
              </a:solidFill>
              <a:ea typeface="Roboto Slab"/>
              <a:cs typeface="Roboto Slab"/>
              <a:sym typeface="Roboto Slab"/>
            </a:endParaRPr>
          </a:p>
        </p:txBody>
      </p:sp>
      <p:graphicFrame>
        <p:nvGraphicFramePr>
          <p:cNvPr id="2" name="Table 1"/>
          <p:cNvGraphicFramePr>
            <a:graphicFrameLocks noGrp="1"/>
          </p:cNvGraphicFramePr>
          <p:nvPr>
            <p:extLst>
              <p:ext uri="{D42A27DB-BD31-4B8C-83A1-F6EECF244321}">
                <p14:modId xmlns:p14="http://schemas.microsoft.com/office/powerpoint/2010/main" val="1808969878"/>
              </p:ext>
            </p:extLst>
          </p:nvPr>
        </p:nvGraphicFramePr>
        <p:xfrm>
          <a:off x="858808" y="1968476"/>
          <a:ext cx="6766943" cy="1775388"/>
        </p:xfrm>
        <a:graphic>
          <a:graphicData uri="http://schemas.openxmlformats.org/drawingml/2006/table">
            <a:tbl>
              <a:tblPr firstRow="1" bandRow="1">
                <a:tableStyleId>{5940675A-B579-460E-94D1-54222C63F5DA}</a:tableStyleId>
              </a:tblPr>
              <a:tblGrid>
                <a:gridCol w="742927">
                  <a:extLst>
                    <a:ext uri="{9D8B030D-6E8A-4147-A177-3AD203B41FA5}">
                      <a16:colId xmlns:a16="http://schemas.microsoft.com/office/drawing/2014/main" val="4128641442"/>
                    </a:ext>
                  </a:extLst>
                </a:gridCol>
                <a:gridCol w="6024016">
                  <a:extLst>
                    <a:ext uri="{9D8B030D-6E8A-4147-A177-3AD203B41FA5}">
                      <a16:colId xmlns:a16="http://schemas.microsoft.com/office/drawing/2014/main" val="2447632922"/>
                    </a:ext>
                  </a:extLst>
                </a:gridCol>
              </a:tblGrid>
              <a:tr h="443847">
                <a:tc>
                  <a:txBody>
                    <a:bodyPr/>
                    <a:lstStyle/>
                    <a:p>
                      <a:r>
                        <a:rPr lang="en-US" dirty="0"/>
                        <a:t>1</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730288338"/>
                  </a:ext>
                </a:extLst>
              </a:tr>
              <a:tr h="443847">
                <a:tc>
                  <a:txBody>
                    <a:bodyPr/>
                    <a:lstStyle/>
                    <a:p>
                      <a:r>
                        <a:rPr lang="en-US" dirty="0"/>
                        <a:t>2</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165022445"/>
                  </a:ext>
                </a:extLst>
              </a:tr>
              <a:tr h="443847">
                <a:tc>
                  <a:txBody>
                    <a:bodyPr/>
                    <a:lstStyle/>
                    <a:p>
                      <a:r>
                        <a:rPr lang="en-US" dirty="0"/>
                        <a:t>3</a:t>
                      </a:r>
                    </a:p>
                  </a:txBody>
                  <a:tcPr>
                    <a:solidFill>
                      <a:schemeClr val="bg1"/>
                    </a:solidFill>
                  </a:tcPr>
                </a:tc>
                <a:tc>
                  <a:txBody>
                    <a:bodyPr/>
                    <a:lstStyle/>
                    <a:p>
                      <a:endParaRPr lang="en-US"/>
                    </a:p>
                  </a:txBody>
                  <a:tcPr>
                    <a:solidFill>
                      <a:schemeClr val="bg1"/>
                    </a:solidFill>
                  </a:tcPr>
                </a:tc>
                <a:extLst>
                  <a:ext uri="{0D108BD9-81ED-4DB2-BD59-A6C34878D82A}">
                    <a16:rowId xmlns:a16="http://schemas.microsoft.com/office/drawing/2014/main" val="2880780816"/>
                  </a:ext>
                </a:extLst>
              </a:tr>
              <a:tr h="443847">
                <a:tc>
                  <a:txBody>
                    <a:bodyPr/>
                    <a:lstStyle/>
                    <a:p>
                      <a:r>
                        <a:rPr lang="en-US" dirty="0"/>
                        <a:t>4</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972903"/>
                  </a:ext>
                </a:extLst>
              </a:tr>
            </a:tbl>
          </a:graphicData>
        </a:graphic>
      </p:graphicFrame>
    </p:spTree>
    <p:extLst>
      <p:ext uri="{BB962C8B-B14F-4D97-AF65-F5344CB8AC3E}">
        <p14:creationId xmlns:p14="http://schemas.microsoft.com/office/powerpoint/2010/main" val="3571496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6471" y="385176"/>
            <a:ext cx="4628389" cy="1180578"/>
          </a:xfrm>
        </p:spPr>
        <p:txBody>
          <a:bodyPr>
            <a:normAutofit fontScale="90000"/>
          </a:bodyPr>
          <a:lstStyle/>
          <a:p>
            <a:r>
              <a:rPr lang="en-US" b="1" dirty="0"/>
              <a:t>Vocabulary-Based</a:t>
            </a:r>
          </a:p>
        </p:txBody>
      </p:sp>
      <p:sp>
        <p:nvSpPr>
          <p:cNvPr id="3" name="Content Placeholder 2"/>
          <p:cNvSpPr>
            <a:spLocks noGrp="1"/>
          </p:cNvSpPr>
          <p:nvPr>
            <p:ph idx="1"/>
          </p:nvPr>
        </p:nvSpPr>
        <p:spPr>
          <a:xfrm>
            <a:off x="1546940" y="1589760"/>
            <a:ext cx="10018713" cy="4535467"/>
          </a:xfrm>
        </p:spPr>
        <p:txBody>
          <a:bodyPr>
            <a:normAutofit lnSpcReduction="10000"/>
          </a:bodyPr>
          <a:lstStyle/>
          <a:p>
            <a:pPr>
              <a:buNone/>
            </a:pPr>
            <a:r>
              <a:rPr lang="en-US" b="1" dirty="0"/>
              <a:t>What does the word </a:t>
            </a:r>
            <a:r>
              <a:rPr lang="en-US" b="1" u="sng" dirty="0"/>
              <a:t>prides</a:t>
            </a:r>
            <a:r>
              <a:rPr lang="en-US" b="1" dirty="0"/>
              <a:t> mean as used in this paragraph? </a:t>
            </a:r>
          </a:p>
          <a:p>
            <a:pPr>
              <a:buNone/>
            </a:pPr>
            <a:endParaRPr lang="en-US" dirty="0"/>
          </a:p>
          <a:p>
            <a:r>
              <a:rPr lang="en-US" sz="2400" dirty="0"/>
              <a:t>Lions are the only cats that live in groups, which are called prides. Prides are family units that may include up to three males, a dozen females, and their young. All of a pride's lionesses are related, and female cubs typically stay with the group as they age.</a:t>
            </a:r>
          </a:p>
          <a:p>
            <a:pPr marL="0" indent="1588">
              <a:buNone/>
            </a:pPr>
            <a:endParaRPr lang="en-US" dirty="0"/>
          </a:p>
          <a:p>
            <a:pPr marL="0" indent="1588">
              <a:buAutoNum type="alphaUcPeriod"/>
            </a:pPr>
            <a:r>
              <a:rPr lang="en-US" dirty="0"/>
              <a:t>male lions </a:t>
            </a:r>
          </a:p>
          <a:p>
            <a:pPr marL="0" indent="1588">
              <a:buAutoNum type="alphaUcPeriod"/>
            </a:pPr>
            <a:r>
              <a:rPr lang="en-US" dirty="0"/>
              <a:t> groups </a:t>
            </a:r>
          </a:p>
          <a:p>
            <a:pPr marL="0" indent="1588">
              <a:buAutoNum type="alphaUcPeriod"/>
            </a:pPr>
            <a:r>
              <a:rPr lang="en-US" dirty="0"/>
              <a:t>cats</a:t>
            </a:r>
          </a:p>
          <a:p>
            <a:pPr marL="0" indent="1588">
              <a:buAutoNum type="alphaUcPeriod"/>
            </a:pPr>
            <a:r>
              <a:rPr lang="en-US" dirty="0"/>
              <a:t>satisfaction</a:t>
            </a:r>
          </a:p>
          <a:p>
            <a:pPr marL="0" indent="1588">
              <a:buAutoNum type="alphaUcPeriod"/>
            </a:pPr>
            <a:endParaRPr lang="en-US" dirty="0"/>
          </a:p>
          <a:p>
            <a:pPr marL="0" indent="1588">
              <a:buAutoNum type="alphaUcPeriod"/>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Grammar </a:t>
            </a:r>
          </a:p>
        </p:txBody>
      </p:sp>
      <p:sp>
        <p:nvSpPr>
          <p:cNvPr id="3" name="Content Placeholder 2"/>
          <p:cNvSpPr>
            <a:spLocks noGrp="1"/>
          </p:cNvSpPr>
          <p:nvPr>
            <p:ph idx="1"/>
          </p:nvPr>
        </p:nvSpPr>
        <p:spPr>
          <a:xfrm>
            <a:off x="1238250" y="1924049"/>
            <a:ext cx="10706100" cy="4019551"/>
          </a:xfrm>
        </p:spPr>
        <p:txBody>
          <a:bodyPr>
            <a:normAutofit/>
          </a:bodyPr>
          <a:lstStyle/>
          <a:p>
            <a:pPr indent="0">
              <a:buNone/>
            </a:pPr>
            <a:r>
              <a:rPr lang="en-US" sz="2800" dirty="0"/>
              <a:t>Tomorrow was the spelling bee. Sam was nervous, so he asked his mom to help him practice. If he worked hard, he knew he could learn all of the ______ [①word’s ② words’ ③ </a:t>
            </a:r>
            <a:r>
              <a:rPr lang="en-US" sz="2800" dirty="0" err="1"/>
              <a:t>wordes</a:t>
            </a:r>
            <a:r>
              <a:rPr lang="en-US" sz="2800" dirty="0"/>
              <a:t> ④ words].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FSA Portal</a:t>
            </a:r>
          </a:p>
        </p:txBody>
      </p:sp>
      <p:sp>
        <p:nvSpPr>
          <p:cNvPr id="4" name="Content Placeholder 3"/>
          <p:cNvSpPr>
            <a:spLocks noGrp="1"/>
          </p:cNvSpPr>
          <p:nvPr>
            <p:ph idx="1"/>
          </p:nvPr>
        </p:nvSpPr>
        <p:spPr>
          <a:xfrm>
            <a:off x="1024129" y="2286000"/>
            <a:ext cx="3299394" cy="4023360"/>
          </a:xfrm>
        </p:spPr>
        <p:txBody>
          <a:bodyPr/>
          <a:lstStyle/>
          <a:p>
            <a:r>
              <a:rPr lang="en-US" dirty="0">
                <a:hlinkClick r:id="rId2"/>
              </a:rPr>
              <a:t>www.fsassessments.org</a:t>
            </a:r>
            <a:r>
              <a:rPr lang="en-US" dirty="0"/>
              <a:t> </a:t>
            </a:r>
          </a:p>
        </p:txBody>
      </p:sp>
      <p:pic>
        <p:nvPicPr>
          <p:cNvPr id="5" name="Picture 4"/>
          <p:cNvPicPr>
            <a:picLocks noChangeAspect="1"/>
          </p:cNvPicPr>
          <p:nvPr/>
        </p:nvPicPr>
        <p:blipFill>
          <a:blip r:embed="rId3"/>
          <a:stretch>
            <a:fillRect/>
          </a:stretch>
        </p:blipFill>
        <p:spPr>
          <a:xfrm>
            <a:off x="4858422" y="298174"/>
            <a:ext cx="6530008" cy="5724939"/>
          </a:xfrm>
          <a:prstGeom prst="rect">
            <a:avLst/>
          </a:prstGeom>
          <a:ln>
            <a:solidFill>
              <a:schemeClr val="tx1"/>
            </a:solidFill>
          </a:ln>
        </p:spPr>
      </p:pic>
    </p:spTree>
    <p:extLst>
      <p:ext uri="{BB962C8B-B14F-4D97-AF65-F5344CB8AC3E}">
        <p14:creationId xmlns:p14="http://schemas.microsoft.com/office/powerpoint/2010/main" val="1290096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1" y="266700"/>
            <a:ext cx="10018713" cy="1752599"/>
          </a:xfrm>
        </p:spPr>
        <p:txBody>
          <a:bodyPr/>
          <a:lstStyle/>
          <a:p>
            <a:r>
              <a:rPr lang="en-US" dirty="0"/>
              <a:t>Written Response</a:t>
            </a:r>
          </a:p>
        </p:txBody>
      </p:sp>
      <p:sp>
        <p:nvSpPr>
          <p:cNvPr id="3" name="Content Placeholder 2"/>
          <p:cNvSpPr>
            <a:spLocks noGrp="1"/>
          </p:cNvSpPr>
          <p:nvPr>
            <p:ph idx="1"/>
          </p:nvPr>
        </p:nvSpPr>
        <p:spPr>
          <a:xfrm>
            <a:off x="1484310" y="1905001"/>
            <a:ext cx="10018713" cy="1695449"/>
          </a:xfrm>
        </p:spPr>
        <p:txBody>
          <a:bodyPr/>
          <a:lstStyle/>
          <a:p>
            <a:pPr indent="0">
              <a:buNone/>
            </a:pPr>
            <a:r>
              <a:rPr lang="en-US" dirty="0"/>
              <a:t>What is one way fire ants use their claws and jaws during a flood? Use information from Passage 1 to support your answer. </a:t>
            </a:r>
          </a:p>
          <a:p>
            <a:pPr indent="0">
              <a:buNone/>
            </a:pPr>
            <a:r>
              <a:rPr lang="en-US" dirty="0"/>
              <a:t>Write your answer in the space provided below. </a:t>
            </a:r>
          </a:p>
        </p:txBody>
      </p:sp>
      <p:sp>
        <p:nvSpPr>
          <p:cNvPr id="4" name="Rectangle 3"/>
          <p:cNvSpPr/>
          <p:nvPr/>
        </p:nvSpPr>
        <p:spPr>
          <a:xfrm>
            <a:off x="2838450" y="3619500"/>
            <a:ext cx="7219950" cy="2628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048000" y="4286250"/>
            <a:ext cx="655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24200" y="4895850"/>
            <a:ext cx="655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105150" y="5562600"/>
            <a:ext cx="655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rcRect l="14178" t="20519" r="25719" b="27160"/>
          <a:stretch>
            <a:fillRect/>
          </a:stretch>
        </p:blipFill>
        <p:spPr>
          <a:xfrm>
            <a:off x="2780778" y="2780777"/>
            <a:ext cx="7327726" cy="3607496"/>
          </a:xfrm>
          <a:prstGeom prst="rect">
            <a:avLst/>
          </a:prstGeom>
        </p:spPr>
      </p:pic>
      <p:sp>
        <p:nvSpPr>
          <p:cNvPr id="3" name="Title 1"/>
          <p:cNvSpPr txBox="1">
            <a:spLocks/>
          </p:cNvSpPr>
          <p:nvPr/>
        </p:nvSpPr>
        <p:spPr>
          <a:xfrm>
            <a:off x="1434208" y="510436"/>
            <a:ext cx="10018711" cy="2257816"/>
          </a:xfrm>
          <a:prstGeom prst="rect">
            <a:avLst/>
          </a:prstGeom>
        </p:spPr>
        <p:txBody>
          <a:bodyP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w="3175" cmpd="sng">
                  <a:noFill/>
                </a:ln>
                <a:solidFill>
                  <a:schemeClr val="tx1"/>
                </a:solidFill>
                <a:effectLst/>
                <a:uLnTx/>
                <a:uFillTx/>
                <a:latin typeface="+mj-lt"/>
                <a:ea typeface="+mj-ea"/>
                <a:cs typeface="Arial" panose="020B0604020202020204" pitchFamily="34" charset="0"/>
              </a:rPr>
              <a:t>ENGLISH LANGUAGE ARTS (ELA) ASSESSMENT</a:t>
            </a:r>
            <a:br>
              <a:rPr kumimoji="0" lang="en-US" sz="4400" b="1" i="0" u="none" strike="noStrike" kern="1200" cap="none" spc="0" normalizeH="0" baseline="0" noProof="0" dirty="0">
                <a:ln w="3175" cmpd="sng">
                  <a:noFill/>
                </a:ln>
                <a:solidFill>
                  <a:schemeClr val="tx1"/>
                </a:solidFill>
                <a:effectLst/>
                <a:uLnTx/>
                <a:uFillTx/>
                <a:latin typeface="+mj-lt"/>
                <a:ea typeface="+mj-ea"/>
                <a:cs typeface="Arial" panose="020B0604020202020204" pitchFamily="34" charset="0"/>
              </a:rPr>
            </a:br>
            <a:r>
              <a:rPr kumimoji="0" lang="en-US" sz="4400" b="1" i="0" u="none" strike="noStrike" kern="1200" cap="none" spc="0" normalizeH="0" baseline="0" noProof="0" dirty="0">
                <a:ln w="3175" cmpd="sng">
                  <a:noFill/>
                </a:ln>
                <a:solidFill>
                  <a:schemeClr val="tx1"/>
                </a:solidFill>
                <a:effectLst/>
                <a:uLnTx/>
                <a:uFillTx/>
                <a:latin typeface="+mj-lt"/>
                <a:ea typeface="+mj-ea"/>
                <a:cs typeface="Arial" panose="020B0604020202020204" pitchFamily="34" charset="0"/>
              </a:rPr>
              <a:t>REPORTING CATEGORIES</a:t>
            </a:r>
          </a:p>
        </p:txBody>
      </p:sp>
    </p:spTree>
    <p:extLst>
      <p:ext uri="{BB962C8B-B14F-4D97-AF65-F5344CB8AC3E}">
        <p14:creationId xmlns:p14="http://schemas.microsoft.com/office/powerpoint/2010/main" val="3046874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28600"/>
            <a:ext cx="10018713" cy="1752599"/>
          </a:xfrm>
        </p:spPr>
        <p:txBody>
          <a:bodyPr>
            <a:normAutofit/>
          </a:bodyPr>
          <a:lstStyle/>
          <a:p>
            <a:pPr>
              <a:spcBef>
                <a:spcPts val="0"/>
              </a:spcBef>
            </a:pPr>
            <a:r>
              <a:rPr lang="en-US" b="1" dirty="0">
                <a:latin typeface="+mn-lt"/>
                <a:cs typeface="Arial" panose="020B0604020202020204" pitchFamily="34" charset="0"/>
              </a:rPr>
              <a:t>What is the third grade team doing to prepare your child? </a:t>
            </a:r>
          </a:p>
        </p:txBody>
      </p:sp>
      <p:sp>
        <p:nvSpPr>
          <p:cNvPr id="3" name="Content Placeholder 2"/>
          <p:cNvSpPr>
            <a:spLocks noGrp="1"/>
          </p:cNvSpPr>
          <p:nvPr>
            <p:ph idx="1"/>
          </p:nvPr>
        </p:nvSpPr>
        <p:spPr>
          <a:xfrm>
            <a:off x="1711344" y="1809750"/>
            <a:ext cx="10202474" cy="4648200"/>
          </a:xfrm>
        </p:spPr>
        <p:txBody>
          <a:bodyPr>
            <a:normAutofit/>
          </a:bodyPr>
          <a:lstStyle/>
          <a:p>
            <a:r>
              <a:rPr lang="en-US" sz="2800" dirty="0">
                <a:latin typeface="+mj-lt"/>
                <a:cs typeface="Arial" panose="020B0604020202020204" pitchFamily="34" charset="0"/>
              </a:rPr>
              <a:t>Using test prep resources in the classroom daily </a:t>
            </a:r>
          </a:p>
          <a:p>
            <a:r>
              <a:rPr lang="en-US" sz="2800" dirty="0">
                <a:latin typeface="+mj-lt"/>
                <a:cs typeface="Arial" panose="020B0604020202020204" pitchFamily="34" charset="0"/>
              </a:rPr>
              <a:t>Modeling every test after FSA format (weekly reading tests and math assessments) </a:t>
            </a:r>
          </a:p>
          <a:p>
            <a:r>
              <a:rPr lang="en-US" sz="2800" dirty="0">
                <a:latin typeface="+mj-lt"/>
                <a:cs typeface="Arial" panose="020B0604020202020204" pitchFamily="34" charset="0"/>
              </a:rPr>
              <a:t>Basing instruction on the Florida Standards and FSA Test Item Specifications </a:t>
            </a:r>
          </a:p>
          <a:p>
            <a:r>
              <a:rPr lang="en-US" sz="2800" dirty="0">
                <a:latin typeface="+mj-lt"/>
                <a:cs typeface="Arial" panose="020B0604020202020204" pitchFamily="34" charset="0"/>
              </a:rPr>
              <a:t>Administering the AIMS tests, which directly test the standards</a:t>
            </a:r>
          </a:p>
          <a:p>
            <a:r>
              <a:rPr lang="en-US" sz="2800" dirty="0">
                <a:latin typeface="+mj-lt"/>
                <a:cs typeface="Arial" panose="020B0604020202020204" pitchFamily="34" charset="0"/>
              </a:rPr>
              <a:t>Examining data and test results, and modifying instruction accordingly </a:t>
            </a:r>
          </a:p>
          <a:p>
            <a:r>
              <a:rPr lang="en-US" sz="2800" dirty="0">
                <a:latin typeface="+mj-lt"/>
                <a:cs typeface="Arial" panose="020B0604020202020204" pitchFamily="34" charset="0"/>
              </a:rPr>
              <a:t>Math and reading ability groups within and between classrooms </a:t>
            </a:r>
          </a:p>
          <a:p>
            <a:r>
              <a:rPr lang="en-US" sz="2800" dirty="0">
                <a:latin typeface="+mj-lt"/>
                <a:cs typeface="Arial" panose="020B0604020202020204" pitchFamily="34" charset="0"/>
              </a:rPr>
              <a:t>Computer programs: Reflex Math, Fast </a:t>
            </a:r>
            <a:r>
              <a:rPr lang="en-US" sz="2800" dirty="0" err="1">
                <a:latin typeface="+mj-lt"/>
                <a:cs typeface="Arial" panose="020B0604020202020204" pitchFamily="34" charset="0"/>
              </a:rPr>
              <a:t>ForWord</a:t>
            </a:r>
            <a:r>
              <a:rPr lang="en-US" sz="2800" dirty="0">
                <a:latin typeface="+mj-lt"/>
                <a:cs typeface="Arial" panose="020B0604020202020204" pitchFamily="34" charset="0"/>
              </a:rPr>
              <a:t>, Achieve3000, AR </a:t>
            </a:r>
          </a:p>
        </p:txBody>
      </p:sp>
    </p:spTree>
    <p:extLst>
      <p:ext uri="{BB962C8B-B14F-4D97-AF65-F5344CB8AC3E}">
        <p14:creationId xmlns:p14="http://schemas.microsoft.com/office/powerpoint/2010/main" val="1571168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0"/>
              </a:spcBef>
            </a:pPr>
            <a:r>
              <a:rPr lang="en-US" b="1" dirty="0">
                <a:latin typeface="+mn-lt"/>
                <a:cs typeface="Arial" panose="020B0604020202020204" pitchFamily="34" charset="0"/>
              </a:rPr>
              <a:t>What Can I Be Doing to Support My Child?</a:t>
            </a:r>
          </a:p>
        </p:txBody>
      </p:sp>
      <p:sp>
        <p:nvSpPr>
          <p:cNvPr id="3" name="Content Placeholder 2"/>
          <p:cNvSpPr>
            <a:spLocks noGrp="1"/>
          </p:cNvSpPr>
          <p:nvPr>
            <p:ph idx="1"/>
          </p:nvPr>
        </p:nvSpPr>
        <p:spPr>
          <a:xfrm>
            <a:off x="1597044" y="2566791"/>
            <a:ext cx="10202474" cy="3658645"/>
          </a:xfrm>
        </p:spPr>
        <p:txBody>
          <a:bodyPr>
            <a:normAutofit/>
          </a:bodyPr>
          <a:lstStyle/>
          <a:p>
            <a:r>
              <a:rPr lang="en-US" sz="2800" dirty="0">
                <a:latin typeface="+mj-lt"/>
                <a:cs typeface="Arial" panose="020B0604020202020204" pitchFamily="34" charset="0"/>
              </a:rPr>
              <a:t>Find a balance between emphasizing the test’s importance and not putting pressure on your child </a:t>
            </a:r>
          </a:p>
          <a:p>
            <a:r>
              <a:rPr lang="en-US" sz="2800" dirty="0">
                <a:latin typeface="+mj-lt"/>
                <a:cs typeface="Arial" panose="020B0604020202020204" pitchFamily="34" charset="0"/>
              </a:rPr>
              <a:t>Review homework together- most of it is FSA prep!</a:t>
            </a:r>
          </a:p>
          <a:p>
            <a:r>
              <a:rPr lang="en-US" sz="2800" dirty="0">
                <a:latin typeface="+mj-lt"/>
                <a:cs typeface="Arial" panose="020B0604020202020204" pitchFamily="34" charset="0"/>
              </a:rPr>
              <a:t>Review weekly math and language arts tests at home with your child</a:t>
            </a:r>
          </a:p>
          <a:p>
            <a:r>
              <a:rPr lang="en-US" sz="2800" dirty="0">
                <a:latin typeface="+mj-lt"/>
                <a:cs typeface="Arial" panose="020B0604020202020204" pitchFamily="34" charset="0"/>
              </a:rPr>
              <a:t>Communicate with teacher(s)- ask for help or extra resources if you need them </a:t>
            </a:r>
          </a:p>
        </p:txBody>
      </p:sp>
    </p:spTree>
    <p:extLst>
      <p:ext uri="{BB962C8B-B14F-4D97-AF65-F5344CB8AC3E}">
        <p14:creationId xmlns:p14="http://schemas.microsoft.com/office/powerpoint/2010/main" val="157116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FSA Portal</a:t>
            </a:r>
          </a:p>
        </p:txBody>
      </p:sp>
      <p:sp>
        <p:nvSpPr>
          <p:cNvPr id="3" name="Content Placeholder 2"/>
          <p:cNvSpPr>
            <a:spLocks noGrp="1"/>
          </p:cNvSpPr>
          <p:nvPr>
            <p:ph idx="1"/>
          </p:nvPr>
        </p:nvSpPr>
        <p:spPr>
          <a:xfrm>
            <a:off x="1024128" y="2286000"/>
            <a:ext cx="4382759" cy="4023360"/>
          </a:xfrm>
        </p:spPr>
        <p:txBody>
          <a:bodyPr/>
          <a:lstStyle/>
          <a:p>
            <a:r>
              <a:rPr lang="en-US" dirty="0"/>
              <a:t>Go to the “Students and Families” section for great resources to use at home. </a:t>
            </a:r>
          </a:p>
        </p:txBody>
      </p:sp>
      <p:pic>
        <p:nvPicPr>
          <p:cNvPr id="4" name="Picture 3"/>
          <p:cNvPicPr>
            <a:picLocks noChangeAspect="1"/>
          </p:cNvPicPr>
          <p:nvPr/>
        </p:nvPicPr>
        <p:blipFill>
          <a:blip r:embed="rId2"/>
          <a:stretch>
            <a:fillRect/>
          </a:stretch>
        </p:blipFill>
        <p:spPr>
          <a:xfrm>
            <a:off x="6122703" y="69574"/>
            <a:ext cx="5754558" cy="6531995"/>
          </a:xfrm>
          <a:prstGeom prst="rect">
            <a:avLst/>
          </a:prstGeom>
          <a:ln>
            <a:solidFill>
              <a:schemeClr val="tx1"/>
            </a:solidFill>
          </a:ln>
        </p:spPr>
      </p:pic>
    </p:spTree>
    <p:extLst>
      <p:ext uri="{BB962C8B-B14F-4D97-AF65-F5344CB8AC3E}">
        <p14:creationId xmlns:p14="http://schemas.microsoft.com/office/powerpoint/2010/main" val="90251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9423" y="969514"/>
            <a:ext cx="10363560" cy="4401205"/>
          </a:xfrm>
          <a:prstGeom prst="rect">
            <a:avLst/>
          </a:prstGeom>
        </p:spPr>
        <p:txBody>
          <a:bodyPr wrap="square">
            <a:spAutoFit/>
          </a:bodyPr>
          <a:lstStyle/>
          <a:p>
            <a:endParaRPr lang="en-US" sz="800" dirty="0">
              <a:solidFill>
                <a:srgbClr val="000000"/>
              </a:solidFill>
              <a:latin typeface="Corbel" panose="020B0503020204020204" pitchFamily="34" charset="0"/>
            </a:endParaRPr>
          </a:p>
          <a:p>
            <a:r>
              <a:rPr lang="en-US" sz="4000" b="1" dirty="0">
                <a:latin typeface="+mj-lt"/>
                <a:cs typeface="Arial" panose="020B0604020202020204" pitchFamily="34" charset="0"/>
              </a:rPr>
              <a:t>Promotion and Graduation Requirements</a:t>
            </a:r>
          </a:p>
          <a:p>
            <a:endParaRPr lang="en-US" sz="4000" dirty="0">
              <a:latin typeface="+mj-lt"/>
              <a:cs typeface="Arial" panose="020B0604020202020204" pitchFamily="34" charset="0"/>
            </a:endParaRPr>
          </a:p>
          <a:p>
            <a:r>
              <a:rPr lang="en-US" sz="3200" dirty="0">
                <a:latin typeface="+mj-lt"/>
                <a:cs typeface="Arial" panose="020B0604020202020204" pitchFamily="34" charset="0"/>
              </a:rPr>
              <a:t>•</a:t>
            </a:r>
            <a:r>
              <a:rPr lang="en-US" sz="3200" b="1" dirty="0">
                <a:solidFill>
                  <a:schemeClr val="accent1"/>
                </a:solidFill>
                <a:latin typeface="+mj-lt"/>
                <a:cs typeface="Arial" panose="020B0604020202020204" pitchFamily="34" charset="0"/>
              </a:rPr>
              <a:t>Grade 3 students </a:t>
            </a:r>
            <a:r>
              <a:rPr lang="en-US" sz="3200" b="1" dirty="0">
                <a:latin typeface="+mj-lt"/>
                <a:cs typeface="Arial" panose="020B0604020202020204" pitchFamily="34" charset="0"/>
              </a:rPr>
              <a:t>(in order to be promoted to Grade 4): </a:t>
            </a:r>
          </a:p>
          <a:p>
            <a:endParaRPr lang="en-US" sz="3200" dirty="0">
              <a:latin typeface="+mj-lt"/>
              <a:cs typeface="Arial" panose="020B0604020202020204" pitchFamily="34" charset="0"/>
            </a:endParaRPr>
          </a:p>
          <a:p>
            <a:r>
              <a:rPr lang="en-US" sz="3200" dirty="0">
                <a:latin typeface="+mj-lt"/>
                <a:cs typeface="Arial" panose="020B0604020202020204" pitchFamily="34" charset="0"/>
              </a:rPr>
              <a:t>•Will be required to achieve a certain score on the Grade 3 ELA assessment </a:t>
            </a:r>
          </a:p>
          <a:p>
            <a:endParaRPr lang="en-US" sz="3200" dirty="0">
              <a:latin typeface="+mj-lt"/>
              <a:cs typeface="Arial" panose="020B0604020202020204" pitchFamily="34" charset="0"/>
            </a:endParaRPr>
          </a:p>
          <a:p>
            <a:r>
              <a:rPr lang="en-US" sz="3200" dirty="0">
                <a:latin typeface="+mj-lt"/>
                <a:cs typeface="Arial" panose="020B0604020202020204" pitchFamily="34" charset="0"/>
              </a:rPr>
              <a:t>•Good cause criteria are still in effect- please speak privately to your child’s ELA teacher if you have questions about good cause promotion 	</a:t>
            </a:r>
          </a:p>
        </p:txBody>
      </p:sp>
    </p:spTree>
    <p:extLst>
      <p:ext uri="{BB962C8B-B14F-4D97-AF65-F5344CB8AC3E}">
        <p14:creationId xmlns:p14="http://schemas.microsoft.com/office/powerpoint/2010/main" val="1102806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860107"/>
            <a:ext cx="12192000" cy="5444116"/>
          </a:xfrm>
          <a:prstGeom prst="rect">
            <a:avLst/>
          </a:prstGeom>
        </p:spPr>
      </p:pic>
    </p:spTree>
    <p:extLst>
      <p:ext uri="{BB962C8B-B14F-4D97-AF65-F5344CB8AC3E}">
        <p14:creationId xmlns:p14="http://schemas.microsoft.com/office/powerpoint/2010/main" val="662950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681" y="2451969"/>
            <a:ext cx="10018713" cy="1752599"/>
          </a:xfrm>
        </p:spPr>
        <p:txBody>
          <a:bodyPr>
            <a:normAutofit/>
          </a:bodyPr>
          <a:lstStyle/>
          <a:p>
            <a:r>
              <a:rPr lang="en-US" sz="6600" dirty="0">
                <a:cs typeface="Arial" panose="020B0604020202020204" pitchFamily="34" charset="0"/>
              </a:rPr>
              <a:t>FSA Language Arts </a:t>
            </a:r>
            <a:br>
              <a:rPr lang="en-US" sz="6600" dirty="0">
                <a:cs typeface="Arial" panose="020B0604020202020204" pitchFamily="34" charset="0"/>
              </a:rPr>
            </a:br>
            <a:r>
              <a:rPr lang="en-US" sz="6600" dirty="0">
                <a:cs typeface="Arial" panose="020B0604020202020204" pitchFamily="34" charset="0"/>
              </a:rPr>
              <a:t>Question Types</a:t>
            </a:r>
          </a:p>
        </p:txBody>
      </p:sp>
    </p:spTree>
    <p:extLst>
      <p:ext uri="{BB962C8B-B14F-4D97-AF65-F5344CB8AC3E}">
        <p14:creationId xmlns:p14="http://schemas.microsoft.com/office/powerpoint/2010/main" val="2640994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043796" y="593367"/>
            <a:ext cx="10732604" cy="763600"/>
          </a:xfrm>
          <a:prstGeom prst="rect">
            <a:avLst/>
          </a:prstGeom>
        </p:spPr>
        <p:txBody>
          <a:bodyPr vert="horz" lIns="121900" tIns="121900" rIns="121900" bIns="121900" rtlCol="0" anchor="t" anchorCtr="0">
            <a:noAutofit/>
          </a:bodyPr>
          <a:lstStyle/>
          <a:p>
            <a:r>
              <a:rPr lang="en" dirty="0"/>
              <a:t>Question Types</a:t>
            </a:r>
          </a:p>
        </p:txBody>
      </p:sp>
      <p:sp>
        <p:nvSpPr>
          <p:cNvPr id="67" name="Shape 67"/>
          <p:cNvSpPr txBox="1">
            <a:spLocks noGrp="1"/>
          </p:cNvSpPr>
          <p:nvPr>
            <p:ph type="body" idx="1"/>
          </p:nvPr>
        </p:nvSpPr>
        <p:spPr>
          <a:xfrm>
            <a:off x="1043796" y="2113471"/>
            <a:ext cx="10732604" cy="3978361"/>
          </a:xfrm>
          <a:prstGeom prst="rect">
            <a:avLst/>
          </a:prstGeom>
        </p:spPr>
        <p:txBody>
          <a:bodyPr vert="horz" lIns="121900" tIns="121900" rIns="121900" bIns="121900" rtlCol="0" anchor="t" anchorCtr="0">
            <a:noAutofit/>
          </a:bodyPr>
          <a:lstStyle/>
          <a:p>
            <a:pPr>
              <a:buNone/>
            </a:pPr>
            <a:r>
              <a:rPr lang="en" sz="3200" dirty="0">
                <a:ea typeface="Roboto Slab"/>
                <a:cs typeface="Roboto Slab"/>
                <a:sym typeface="Roboto Slab"/>
              </a:rPr>
              <a:t>Part A / Part B </a:t>
            </a:r>
          </a:p>
          <a:p>
            <a:pPr>
              <a:buNone/>
            </a:pPr>
            <a:r>
              <a:rPr lang="en" sz="3200" dirty="0">
                <a:ea typeface="Roboto Slab"/>
                <a:cs typeface="Roboto Slab"/>
                <a:sym typeface="Roboto Slab"/>
              </a:rPr>
              <a:t>Multiple selections (multi-select)</a:t>
            </a:r>
          </a:p>
          <a:p>
            <a:pPr>
              <a:buNone/>
            </a:pPr>
            <a:r>
              <a:rPr lang="en" sz="3200" dirty="0">
                <a:ea typeface="Roboto Slab"/>
                <a:cs typeface="Roboto Slab"/>
                <a:sym typeface="Roboto Slab"/>
              </a:rPr>
              <a:t>Multiple choice</a:t>
            </a:r>
          </a:p>
          <a:p>
            <a:pPr>
              <a:buNone/>
            </a:pPr>
            <a:r>
              <a:rPr lang="en" sz="3200" dirty="0">
                <a:ea typeface="Roboto Slab"/>
                <a:cs typeface="Roboto Slab"/>
                <a:sym typeface="Roboto Slab"/>
              </a:rPr>
              <a:t>Sequencing </a:t>
            </a:r>
          </a:p>
          <a:p>
            <a:pPr>
              <a:buNone/>
            </a:pPr>
            <a:r>
              <a:rPr lang="en" sz="3200" dirty="0">
                <a:ea typeface="Roboto Slab"/>
                <a:cs typeface="Roboto Slab"/>
                <a:sym typeface="Roboto Slab"/>
              </a:rPr>
              <a:t>Editing task </a:t>
            </a:r>
          </a:p>
        </p:txBody>
      </p:sp>
    </p:spTree>
    <p:extLst>
      <p:ext uri="{BB962C8B-B14F-4D97-AF65-F5344CB8AC3E}">
        <p14:creationId xmlns:p14="http://schemas.microsoft.com/office/powerpoint/2010/main" val="341949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543050"/>
            <a:ext cx="10018713" cy="4248151"/>
          </a:xfrm>
        </p:spPr>
        <p:txBody>
          <a:bodyPr>
            <a:normAutofit/>
          </a:bodyPr>
          <a:lstStyle/>
          <a:p>
            <a:pPr>
              <a:buNone/>
            </a:pPr>
            <a:r>
              <a:rPr lang="en-US" sz="4400" dirty="0"/>
              <a:t>Being “text dependent,” or finding answers directly from the passage, is very important to success on the FSA.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2161" y="247651"/>
            <a:ext cx="5583239" cy="1009650"/>
          </a:xfrm>
        </p:spPr>
        <p:txBody>
          <a:bodyPr/>
          <a:lstStyle/>
          <a:p>
            <a:r>
              <a:rPr lang="en-US" dirty="0"/>
              <a:t>Part A / Part B </a:t>
            </a:r>
          </a:p>
        </p:txBody>
      </p:sp>
      <p:sp>
        <p:nvSpPr>
          <p:cNvPr id="3" name="Content Placeholder 2"/>
          <p:cNvSpPr>
            <a:spLocks noGrp="1"/>
          </p:cNvSpPr>
          <p:nvPr>
            <p:ph idx="1"/>
          </p:nvPr>
        </p:nvSpPr>
        <p:spPr>
          <a:xfrm>
            <a:off x="1617660" y="1104900"/>
            <a:ext cx="10018713" cy="5505449"/>
          </a:xfrm>
        </p:spPr>
        <p:txBody>
          <a:bodyPr>
            <a:normAutofit/>
          </a:bodyPr>
          <a:lstStyle/>
          <a:p>
            <a:pPr indent="0">
              <a:buNone/>
            </a:pPr>
            <a:r>
              <a:rPr lang="en-US" b="1" dirty="0"/>
              <a:t>Part A: Based on the information in the passage, what is the best material to build your house with? </a:t>
            </a:r>
          </a:p>
          <a:p>
            <a:pPr marL="742950" indent="-457200">
              <a:buFont typeface="+mj-lt"/>
              <a:buAutoNum type="alphaLcParenR"/>
            </a:pPr>
            <a:r>
              <a:rPr lang="en-US" dirty="0"/>
              <a:t>Straw</a:t>
            </a:r>
          </a:p>
          <a:p>
            <a:pPr marL="742950" indent="-457200">
              <a:buFont typeface="+mj-lt"/>
              <a:buAutoNum type="alphaLcParenR"/>
            </a:pPr>
            <a:r>
              <a:rPr lang="en-US" dirty="0"/>
              <a:t>Sticks</a:t>
            </a:r>
          </a:p>
          <a:p>
            <a:pPr marL="742950" indent="-457200">
              <a:buFont typeface="+mj-lt"/>
              <a:buAutoNum type="alphaLcParenR"/>
            </a:pPr>
            <a:r>
              <a:rPr lang="en-US" dirty="0"/>
              <a:t>Bricks</a:t>
            </a:r>
          </a:p>
          <a:p>
            <a:pPr marL="742950" indent="-457200">
              <a:buFont typeface="+mj-lt"/>
              <a:buAutoNum type="alphaLcParenR"/>
            </a:pPr>
            <a:r>
              <a:rPr lang="en-US" dirty="0"/>
              <a:t>Leaves </a:t>
            </a:r>
          </a:p>
          <a:p>
            <a:pPr marL="742950" indent="-457200">
              <a:buNone/>
            </a:pPr>
            <a:endParaRPr lang="en-US" dirty="0"/>
          </a:p>
          <a:p>
            <a:pPr indent="0">
              <a:buNone/>
            </a:pPr>
            <a:r>
              <a:rPr lang="en-US" b="1" dirty="0"/>
              <a:t>Part B: Select the detail from the passage that best supports your answer to part A. </a:t>
            </a:r>
          </a:p>
          <a:p>
            <a:pPr marL="742950" indent="-457200">
              <a:buFont typeface="+mj-lt"/>
              <a:buAutoNum type="alphaLcParenR"/>
            </a:pPr>
            <a:r>
              <a:rPr lang="en-US" dirty="0"/>
              <a:t>The wolf blew the first pig’s house down. </a:t>
            </a:r>
          </a:p>
          <a:p>
            <a:pPr marL="742950" indent="-457200">
              <a:buFont typeface="+mj-lt"/>
              <a:buAutoNum type="alphaLcParenR"/>
            </a:pPr>
            <a:r>
              <a:rPr lang="en-US" dirty="0"/>
              <a:t>The first pig said, “Not by the hair on my chinny-chin-chin!” </a:t>
            </a:r>
          </a:p>
          <a:p>
            <a:pPr marL="742950" indent="-457200">
              <a:buFont typeface="+mj-lt"/>
              <a:buAutoNum type="alphaLcParenR"/>
            </a:pPr>
            <a:r>
              <a:rPr lang="en-US" dirty="0"/>
              <a:t>The wolf could not blow the third pig’s house down. </a:t>
            </a:r>
          </a:p>
          <a:p>
            <a:pPr marL="742950" indent="-457200">
              <a:buFont typeface="+mj-lt"/>
              <a:buAutoNum type="alphaLcParenR"/>
            </a:pPr>
            <a:r>
              <a:rPr lang="en-US" dirty="0"/>
              <a:t>The wolf blew the second pig’s house down.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471</TotalTime>
  <Words>943</Words>
  <Application>Microsoft Office PowerPoint</Application>
  <PresentationFormat>Widescreen</PresentationFormat>
  <Paragraphs>107</Paragraphs>
  <Slides>23</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Corbel</vt:lpstr>
      <vt:lpstr>Roboto Slab</vt:lpstr>
      <vt:lpstr>Tw Cen MT</vt:lpstr>
      <vt:lpstr>Tw Cen MT Condensed</vt:lpstr>
      <vt:lpstr>Wingdings 3</vt:lpstr>
      <vt:lpstr>Integral</vt:lpstr>
      <vt:lpstr>FSA Information</vt:lpstr>
      <vt:lpstr>FSA Portal</vt:lpstr>
      <vt:lpstr>FSA Portal</vt:lpstr>
      <vt:lpstr>PowerPoint Presentation</vt:lpstr>
      <vt:lpstr>PowerPoint Presentation</vt:lpstr>
      <vt:lpstr>FSA Language Arts  Question Types</vt:lpstr>
      <vt:lpstr>Question Types</vt:lpstr>
      <vt:lpstr>PowerPoint Presentation</vt:lpstr>
      <vt:lpstr>Part A / Part B </vt:lpstr>
      <vt:lpstr>Select the sentence. </vt:lpstr>
      <vt:lpstr>Part A / Part B </vt:lpstr>
      <vt:lpstr>Part A </vt:lpstr>
      <vt:lpstr>Multiple selection / Multiselect</vt:lpstr>
      <vt:lpstr>Select two things that you should do to take care of your teeth. </vt:lpstr>
      <vt:lpstr>Multiple choice </vt:lpstr>
      <vt:lpstr>Sequence</vt:lpstr>
      <vt:lpstr>Put these events in order to show how you get dressed in the morning. </vt:lpstr>
      <vt:lpstr>Vocabulary-Based</vt:lpstr>
      <vt:lpstr>Grammar </vt:lpstr>
      <vt:lpstr>Written Response</vt:lpstr>
      <vt:lpstr>PowerPoint Presentation</vt:lpstr>
      <vt:lpstr>What is the third grade team doing to prepare your child? </vt:lpstr>
      <vt:lpstr>What Can I Be Doing to Support My Child?</vt:lpstr>
    </vt:vector>
  </TitlesOfParts>
  <Company>Alachua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 Osteen</dc:creator>
  <cp:lastModifiedBy>Mackenzie McNickle</cp:lastModifiedBy>
  <cp:revision>75</cp:revision>
  <dcterms:created xsi:type="dcterms:W3CDTF">2014-11-12T13:10:46Z</dcterms:created>
  <dcterms:modified xsi:type="dcterms:W3CDTF">2017-04-30T23:17:48Z</dcterms:modified>
</cp:coreProperties>
</file>