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86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7" r:id="rId23"/>
    <p:sldId id="288" r:id="rId24"/>
    <p:sldId id="289" r:id="rId25"/>
    <p:sldId id="29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D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08611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58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178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22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949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716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965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654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911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303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620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0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207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72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30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09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760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690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988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999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62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068850" y="1991825"/>
            <a:ext cx="50064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613862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2700000">
            <a:off x="24133" y="2719061"/>
            <a:ext cx="542633" cy="54263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2700000">
            <a:off x="8500119" y="1033336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44450" y="1432590"/>
            <a:ext cx="625800" cy="625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-1799860">
            <a:off x="8472674" y="3105703"/>
            <a:ext cx="607242" cy="60724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-1527899">
            <a:off x="453202" y="3864920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1775778" y="3374077"/>
            <a:ext cx="450000" cy="4500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7505616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 rot="-722907">
            <a:off x="1483695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498435">
            <a:off x="553712" y="273509"/>
            <a:ext cx="386541" cy="38654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040267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893300" y="209974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4029014" y="425478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7701275" y="2148499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3415225" y="4449549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1479239" y="2220578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5371264" y="4390603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 rot="-2700000">
            <a:off x="6337337" y="4348472"/>
            <a:ext cx="260073" cy="26007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7613862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2700000">
            <a:off x="24133" y="2719061"/>
            <a:ext cx="542633" cy="54263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2700000">
            <a:off x="8500119" y="1033336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544450" y="1432590"/>
            <a:ext cx="625800" cy="6258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1799860">
            <a:off x="8472674" y="3105703"/>
            <a:ext cx="607242" cy="60724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 rot="-1527899">
            <a:off x="453202" y="3864920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775778" y="3374077"/>
            <a:ext cx="450000" cy="4500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7505616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 rot="-722907">
            <a:off x="1483695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rot="1498435">
            <a:off x="553712" y="273509"/>
            <a:ext cx="386541" cy="386541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7040267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893300" y="209974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029014" y="425478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7701275" y="2148499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3415225" y="4449549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479239" y="2220578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5371264" y="4390603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-2700000">
            <a:off x="6337337" y="4348472"/>
            <a:ext cx="260073" cy="26007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068850" y="1354750"/>
            <a:ext cx="50064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2961650" y="2992450"/>
            <a:ext cx="32208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None/>
              <a:defRPr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None/>
              <a:defRPr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None/>
              <a:defRPr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None/>
              <a:defRPr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None/>
              <a:defRPr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34343"/>
              </a:buClr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/>
          <p:nvPr/>
        </p:nvSpPr>
        <p:spPr>
          <a:xfrm>
            <a:off x="4409077" y="2598898"/>
            <a:ext cx="325800" cy="3258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600350" y="319174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771439" y="586478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 rot="1498139">
            <a:off x="8048546" y="796761"/>
            <a:ext cx="260110" cy="26011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272750" y="914513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 rot="1222482">
            <a:off x="108247" y="115142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 rot="2700000">
            <a:off x="1130105" y="721483"/>
            <a:ext cx="179463" cy="17946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8797925" y="686963"/>
            <a:ext cx="185100" cy="185099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8434356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7656287" y="319170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363149"/>
            <a:ext cx="2631900" cy="356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3223963" y="1363149"/>
            <a:ext cx="2631900" cy="356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3"/>
          </p:nvPr>
        </p:nvSpPr>
        <p:spPr>
          <a:xfrm>
            <a:off x="5990727" y="1363149"/>
            <a:ext cx="2631899" cy="356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600350" y="319174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1771439" y="586478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1050327">
            <a:off x="7064662" y="770637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1498139">
            <a:off x="8048546" y="796761"/>
            <a:ext cx="260110" cy="26011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272750" y="914513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1222482">
            <a:off x="108247" y="115142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 rot="2700000">
            <a:off x="1130105" y="721483"/>
            <a:ext cx="179463" cy="17946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8797925" y="686963"/>
            <a:ext cx="185100" cy="185099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8434356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7656287" y="319170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 rot="10800000" flipH="1">
            <a:off x="0" y="4394700"/>
            <a:ext cx="9144000" cy="748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rot="10800000" flipH="1">
            <a:off x="25" y="0"/>
            <a:ext cx="9144000" cy="439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 rot="10800000" flipH="1">
            <a:off x="600362" y="446821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10800000" flipH="1">
            <a:off x="2072752" y="4305584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 rot="-9504435" flipH="1">
            <a:off x="1719785" y="4902830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 rot="10800000" flipH="1">
            <a:off x="7099012" y="489876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 rot="9749673" flipH="1">
            <a:off x="6663924" y="4453738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rot="9301861" flipH="1">
            <a:off x="8006334" y="4368566"/>
            <a:ext cx="260110" cy="26011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 rot="10800000" flipH="1">
            <a:off x="990537" y="4864099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 rot="9577518" flipH="1">
            <a:off x="108259" y="4767237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 flipH="1">
            <a:off x="1289705" y="4512590"/>
            <a:ext cx="179463" cy="17946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10800000" flipH="1">
            <a:off x="8761762" y="4596249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10800000" flipH="1">
            <a:off x="8309194" y="4823445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 rot="10800000" flipH="1">
            <a:off x="7656299" y="4650067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2346325" y="4406300"/>
            <a:ext cx="4451400" cy="74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360"/>
              </a:spcBef>
              <a:buClr>
                <a:srgbClr val="FFFFFF"/>
              </a:buClr>
              <a:buSzPct val="1000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7813718" y="4683128"/>
            <a:ext cx="499200" cy="49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 rot="2700000">
            <a:off x="14774" y="2902621"/>
            <a:ext cx="497237" cy="497237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700000">
            <a:off x="8520217" y="1141798"/>
            <a:ext cx="719127" cy="719127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310640" y="1552220"/>
            <a:ext cx="573600" cy="5736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-1799089">
            <a:off x="8562084" y="3081720"/>
            <a:ext cx="542048" cy="542048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-1528015">
            <a:off x="184406" y="4107717"/>
            <a:ext cx="826065" cy="82606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240045" y="3562975"/>
            <a:ext cx="412500" cy="4125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7555136" y="603174"/>
            <a:ext cx="389700" cy="38969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rot="-722532">
            <a:off x="970775" y="658602"/>
            <a:ext cx="593868" cy="59386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957722" y="-74673"/>
            <a:ext cx="355200" cy="355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1500134">
            <a:off x="270776" y="190735"/>
            <a:ext cx="354190" cy="35419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7675748" y="3826976"/>
            <a:ext cx="511800" cy="511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065152" y="244975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857704" y="4581900"/>
            <a:ext cx="238500" cy="2385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3015532" y="94099"/>
            <a:ext cx="353700" cy="353699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8066931" y="2335938"/>
            <a:ext cx="239400" cy="2394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3200947" y="4718269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1348281" y="2445798"/>
            <a:ext cx="353700" cy="353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5643075" y="4619285"/>
            <a:ext cx="344700" cy="344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 rot="-2700000">
            <a:off x="6674441" y="4438128"/>
            <a:ext cx="232072" cy="23207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6422056" y="132476"/>
            <a:ext cx="232200" cy="2322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D1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7BD100"/>
              </a:buClr>
              <a:buSzPct val="100000"/>
              <a:buFont typeface="Varela Round"/>
              <a:buChar char="×"/>
              <a:defRPr sz="30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7BD100"/>
              </a:buClr>
              <a:buSzPct val="1000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7BD100"/>
              </a:buClr>
              <a:buSzPct val="1000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7BD100"/>
              </a:buClr>
              <a:buSzPct val="1000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7BD100"/>
              </a:buClr>
              <a:buSzPct val="1000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7BD100"/>
              </a:buClr>
              <a:buSzPct val="1000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546973"/>
              </a:buClr>
              <a:buSzPct val="100000"/>
              <a:buFont typeface="Varela Round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546973"/>
              </a:buClr>
              <a:buSzPct val="100000"/>
              <a:buFont typeface="Varela Round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546973"/>
              </a:buClr>
              <a:buSzPct val="100000"/>
              <a:buFont typeface="Varela Round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sonvm@gm.sba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6.wdp"/><Relationship Id="rId5" Type="http://schemas.openxmlformats.org/officeDocument/2006/relationships/image" Target="../media/image23.png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5.jpeg"/><Relationship Id="rId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microsoft.com/office/2007/relationships/hdphoto" Target="../media/hdphoto1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0.wdp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7172" y="934244"/>
            <a:ext cx="625451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 are </a:t>
            </a:r>
          </a:p>
          <a:p>
            <a:pPr lvl="0"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Technology Enhanced </a:t>
            </a:r>
          </a:p>
          <a:p>
            <a:pPr lvl="0" algn="ct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Item Questions ???</a:t>
            </a:r>
          </a:p>
          <a:p>
            <a:pPr lvl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90907" y="3373120"/>
            <a:ext cx="4226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Vamadria “Mondie” Johnson, M.Ed.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ACPS Elementary Math Curriculum Specialist</a:t>
            </a:r>
          </a:p>
          <a:p>
            <a:pPr lvl="0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3"/>
              </a:rPr>
              <a:t>johnsonvm@gm.sbac.edu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September 2016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rd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Grade</a:t>
            </a:r>
          </a:p>
        </p:txBody>
      </p:sp>
      <p:pic>
        <p:nvPicPr>
          <p:cNvPr id="1026" name="Picture 2" descr="Image result for student scratching he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6516" r="6662" b="9233"/>
          <a:stretch/>
        </p:blipFill>
        <p:spPr bwMode="auto">
          <a:xfrm>
            <a:off x="568959" y="751838"/>
            <a:ext cx="1835573" cy="352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ctrTitle" idx="4294967295"/>
          </p:nvPr>
        </p:nvSpPr>
        <p:spPr>
          <a:xfrm>
            <a:off x="905150" y="265711"/>
            <a:ext cx="7333800" cy="98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Open Response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2706" y="1246711"/>
            <a:ext cx="8068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Tom told Mary he planted 4 X 5 flowers.  How might Mary describe the arrangement of flowers in Tom’s rectangular-shaped garden?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706" y="2976281"/>
            <a:ext cx="7987553" cy="1407459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5150" y="4643718"/>
            <a:ext cx="722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3.OA.1.1 Test Item Specifications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2951" b="6966"/>
          <a:stretch/>
        </p:blipFill>
        <p:spPr>
          <a:xfrm rot="20804743">
            <a:off x="330916" y="3182840"/>
            <a:ext cx="2955034" cy="123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2958352" y="3321352"/>
            <a:ext cx="2617695" cy="72172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5234" y="3458817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Type Response</a:t>
            </a:r>
          </a:p>
        </p:txBody>
      </p:sp>
      <p:sp>
        <p:nvSpPr>
          <p:cNvPr id="11" name="Shape 272"/>
          <p:cNvSpPr/>
          <p:nvPr/>
        </p:nvSpPr>
        <p:spPr>
          <a:xfrm rot="851158">
            <a:off x="7401143" y="443762"/>
            <a:ext cx="663387" cy="624899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ctrTitle" idx="4294967295"/>
          </p:nvPr>
        </p:nvSpPr>
        <p:spPr>
          <a:xfrm>
            <a:off x="1821082" y="192454"/>
            <a:ext cx="5077719" cy="98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Matching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subTitle" idx="4294967295"/>
          </p:nvPr>
        </p:nvSpPr>
        <p:spPr>
          <a:xfrm>
            <a:off x="1012727" y="4653525"/>
            <a:ext cx="7333800" cy="4899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3.NBT.1.1 FSA Practice Test-fsaassessments.org </a:t>
            </a:r>
          </a:p>
        </p:txBody>
      </p:sp>
      <p:pic>
        <p:nvPicPr>
          <p:cNvPr id="3074" name="Picture 2" descr="https://lh5.googleusercontent.com/U9clkQWNyFyIWLFDaWaRVYKnF0Ym2PH9_cbes8qMfEYYymtKqjVjJ6DmTLzVImN7tAIGvicZblGtgvTUlUcfig0G9Y89uv_dYgaEQSJdbA_D-2zuvdaLMHB7mDm7JJ7GqpAjYvqb25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" y="1246711"/>
            <a:ext cx="7844503" cy="331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5342" y="2689411"/>
            <a:ext cx="3003176" cy="1415772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student checks a box to indicate if information from a column header matches information from a row.</a:t>
            </a:r>
          </a:p>
          <a:p>
            <a:endParaRPr lang="en-US" dirty="0"/>
          </a:p>
        </p:txBody>
      </p:sp>
      <p:pic>
        <p:nvPicPr>
          <p:cNvPr id="12" name="Picture 11" descr="Image result for check mark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3277" r="5084" b="4970"/>
          <a:stretch/>
        </p:blipFill>
        <p:spPr bwMode="auto">
          <a:xfrm>
            <a:off x="3915617" y="3177885"/>
            <a:ext cx="315726" cy="30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Picture 12" descr="Image result for check mark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3277" r="5084" b="4970"/>
          <a:stretch/>
        </p:blipFill>
        <p:spPr bwMode="auto">
          <a:xfrm>
            <a:off x="4563085" y="3581296"/>
            <a:ext cx="315726" cy="30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3" descr="Image result for check mark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3277" r="5084" b="4970"/>
          <a:stretch/>
        </p:blipFill>
        <p:spPr bwMode="auto">
          <a:xfrm>
            <a:off x="4581016" y="3954973"/>
            <a:ext cx="315726" cy="30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r="1122" b="2307"/>
          <a:stretch/>
        </p:blipFill>
        <p:spPr bwMode="auto">
          <a:xfrm rot="514621" flipH="1">
            <a:off x="751494" y="2756221"/>
            <a:ext cx="2139177" cy="1444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bV3a7Dn6jC9OirftmfkrdPyH8A_WVg0evnegLY81kX1_oU8BjhgZri98dxjj9Ec457DbXMlyk84gzzoCql2iVcOUL3t2AEkTDkwQVmy0-7zBdSQCo4OJiOSdBlK46TlpWNjUvd8t19w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3" y="1149724"/>
            <a:ext cx="6768352" cy="3664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4841" y="4506270"/>
            <a:ext cx="443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3.OA.1.1 FSA Practice Test-fsassessments.org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118" y="307042"/>
            <a:ext cx="6060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Table Item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4188" y="667708"/>
            <a:ext cx="1963271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student types numeric values into a given table. The student may complete the entire table or portions of the table depending on what is being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asked.</a:t>
            </a:r>
          </a:p>
          <a:p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617694"/>
            <a:ext cx="115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1576" y="2610099"/>
            <a:ext cx="115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12</a:t>
            </a:r>
          </a:p>
        </p:txBody>
      </p:sp>
      <p:pic>
        <p:nvPicPr>
          <p:cNvPr id="11" name="Picture 10" descr="Image result for computer mouse and keyboard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800" r="14413" b="12139"/>
          <a:stretch/>
        </p:blipFill>
        <p:spPr bwMode="auto">
          <a:xfrm>
            <a:off x="6508375" y="3257973"/>
            <a:ext cx="2187387" cy="155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176678" y="2819489"/>
            <a:ext cx="679314" cy="94621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912659" y="2868706"/>
            <a:ext cx="2106706" cy="110265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ctrTitle" idx="4294967295"/>
          </p:nvPr>
        </p:nvSpPr>
        <p:spPr>
          <a:xfrm>
            <a:off x="902027" y="34629"/>
            <a:ext cx="7333800" cy="98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Table Item</a:t>
            </a:r>
          </a:p>
        </p:txBody>
      </p:sp>
      <p:pic>
        <p:nvPicPr>
          <p:cNvPr id="6146" name="Picture 2" descr="https://lh3.googleusercontent.com/-r5qAyTwyxFHxTXwLSu1EnSguuaOfQHhFcjI-FRBbcIhHl5cs5HxJt_Al4ZSpT6cpGhel2_43OC1xH23qS7pgZ7DApX4l4E7U2xT-QX18UgF5Ol2sGisRxtBgr9OHzY-8mCwA-j1xN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7" y="889815"/>
            <a:ext cx="7876960" cy="3467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computer mouse and keyboard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800" r="14413" b="12139"/>
          <a:stretch/>
        </p:blipFill>
        <p:spPr bwMode="auto">
          <a:xfrm flipH="1">
            <a:off x="2089878" y="2927116"/>
            <a:ext cx="1967271" cy="1361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323" name="Shape 323"/>
          <p:cNvSpPr txBox="1">
            <a:spLocks noGrp="1"/>
          </p:cNvSpPr>
          <p:nvPr>
            <p:ph type="subTitle" idx="4294967295"/>
          </p:nvPr>
        </p:nvSpPr>
        <p:spPr>
          <a:xfrm>
            <a:off x="902027" y="4608138"/>
            <a:ext cx="7333800" cy="60387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</a:t>
            </a: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OA.3.7 FSA Practice Test-fsaassessments.org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8024" y="2402541"/>
            <a:ext cx="1255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548624" y="2537404"/>
            <a:ext cx="3281082" cy="81912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738282" y="3119718"/>
            <a:ext cx="3310379" cy="57403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ctrTitle" idx="4294967295"/>
          </p:nvPr>
        </p:nvSpPr>
        <p:spPr>
          <a:xfrm>
            <a:off x="727600" y="69482"/>
            <a:ext cx="7333800" cy="98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3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Graphic Response Item Display  </a:t>
            </a:r>
            <a:r>
              <a:rPr lang="en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(GRID)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subTitle" idx="4294967295"/>
          </p:nvPr>
        </p:nvSpPr>
        <p:spPr>
          <a:xfrm>
            <a:off x="843083" y="4540119"/>
            <a:ext cx="7333800" cy="52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</a:t>
            </a:r>
            <a:r>
              <a:rPr lang="en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NF.1.2b </a:t>
            </a:r>
            <a:r>
              <a:rPr lang="en" sz="1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FSA Practice Test-fsaassessments.org</a:t>
            </a:r>
          </a:p>
        </p:txBody>
      </p:sp>
      <p:sp>
        <p:nvSpPr>
          <p:cNvPr id="332" name="Shape 332"/>
          <p:cNvSpPr/>
          <p:nvPr/>
        </p:nvSpPr>
        <p:spPr>
          <a:xfrm rot="1123144">
            <a:off x="7114326" y="4352033"/>
            <a:ext cx="690282" cy="62325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470" y="1191706"/>
            <a:ext cx="6456955" cy="320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4" name="Shape 334"/>
          <p:cNvSpPr txBox="1"/>
          <p:nvPr/>
        </p:nvSpPr>
        <p:spPr>
          <a:xfrm>
            <a:off x="6902825" y="1337874"/>
            <a:ext cx="2070846" cy="22455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student selects numbers or images and uses the drag‐and‐drop feature to place them into a graphic.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5" name="Shape 335"/>
          <p:cNvSpPr/>
          <p:nvPr/>
        </p:nvSpPr>
        <p:spPr>
          <a:xfrm rot="939253">
            <a:off x="5785136" y="2428654"/>
            <a:ext cx="1216316" cy="39786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 rot="-1130182">
            <a:off x="4386819" y="2983674"/>
            <a:ext cx="2694611" cy="39779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ctrTitle" idx="4294967295"/>
          </p:nvPr>
        </p:nvSpPr>
        <p:spPr>
          <a:xfrm>
            <a:off x="824418" y="193605"/>
            <a:ext cx="7333800" cy="98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Graphic Response Item Display  </a:t>
            </a:r>
            <a:r>
              <a:rPr lang="e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(GRID)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subTitle" idx="4294967295"/>
          </p:nvPr>
        </p:nvSpPr>
        <p:spPr>
          <a:xfrm>
            <a:off x="824418" y="4645800"/>
            <a:ext cx="7333800" cy="49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</a:t>
            </a: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NF.1.1  FSA Practice Test-fsaassessments.org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6865026" y="1284264"/>
            <a:ext cx="2054858" cy="336153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" sz="8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item type may also require the student to use the point, line, or arrow tools to create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response on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graph.</a:t>
            </a:r>
          </a:p>
        </p:txBody>
      </p:sp>
      <p:pic>
        <p:nvPicPr>
          <p:cNvPr id="345" name="Shape 345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082" y="1358695"/>
            <a:ext cx="6490447" cy="317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ultiply 3"/>
          <p:cNvSpPr/>
          <p:nvPr/>
        </p:nvSpPr>
        <p:spPr>
          <a:xfrm>
            <a:off x="4114801" y="2106707"/>
            <a:ext cx="161364" cy="161364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4336979" y="2106707"/>
            <a:ext cx="161364" cy="161364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4566183" y="2106707"/>
            <a:ext cx="161364" cy="161364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4786422" y="2106706"/>
            <a:ext cx="161364" cy="161364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5015626" y="2106706"/>
            <a:ext cx="161364" cy="161364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876800" y="2339788"/>
            <a:ext cx="2294965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mage result for computer mouse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6" t="30540" r="17194" b="2509"/>
          <a:stretch/>
        </p:blipFill>
        <p:spPr bwMode="auto">
          <a:xfrm rot="17918278">
            <a:off x="7609298" y="3518646"/>
            <a:ext cx="873052" cy="1748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ctrTitle" idx="4294967295"/>
          </p:nvPr>
        </p:nvSpPr>
        <p:spPr>
          <a:xfrm>
            <a:off x="0" y="114423"/>
            <a:ext cx="5567468" cy="98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Equation Editor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subTitle" idx="4294967295"/>
          </p:nvPr>
        </p:nvSpPr>
        <p:spPr>
          <a:xfrm>
            <a:off x="905150" y="4705768"/>
            <a:ext cx="7333800" cy="5158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</a:t>
            </a:r>
            <a:r>
              <a:rPr lang="en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OA.1.3 </a:t>
            </a:r>
            <a:r>
              <a:rPr lang="en" sz="1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FSA Practice Test-fsaassessments.org 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247" y="1093250"/>
            <a:ext cx="5500399" cy="3612518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 txBox="1"/>
          <p:nvPr/>
        </p:nvSpPr>
        <p:spPr>
          <a:xfrm>
            <a:off x="5651811" y="572095"/>
            <a:ext cx="2887200" cy="83727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TEI should be practiced with every standard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106132" y="1356000"/>
            <a:ext cx="1624056" cy="32533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student is presented with a toolbar that includes a variety of mathematical symbols that can be used to create a response. 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7287268" y="1851601"/>
            <a:ext cx="1787307" cy="256799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" sz="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Responses may be in the form of a number, variable, expression, or equation, as appropriate to the test item.</a:t>
            </a:r>
          </a:p>
        </p:txBody>
      </p:sp>
      <p:sp>
        <p:nvSpPr>
          <p:cNvPr id="2" name="Left Brace 1"/>
          <p:cNvSpPr/>
          <p:nvPr/>
        </p:nvSpPr>
        <p:spPr>
          <a:xfrm>
            <a:off x="1277681" y="3200400"/>
            <a:ext cx="937882" cy="1505368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22045" y="2472388"/>
            <a:ext cx="5249720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 x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3249" y="3585882"/>
            <a:ext cx="151740" cy="307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25867" y="3259339"/>
            <a:ext cx="151740" cy="307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34989" y="3935519"/>
            <a:ext cx="195753" cy="25443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Image result for computer mouse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6" t="30540" r="17194" b="2509"/>
          <a:stretch/>
        </p:blipFill>
        <p:spPr bwMode="auto">
          <a:xfrm rot="18383772">
            <a:off x="5904592" y="2367113"/>
            <a:ext cx="880115" cy="1845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ctrTitle" idx="4294967295"/>
          </p:nvPr>
        </p:nvSpPr>
        <p:spPr>
          <a:xfrm>
            <a:off x="3458546" y="103366"/>
            <a:ext cx="5094168" cy="98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Equation Editor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subTitle" idx="4294967295"/>
          </p:nvPr>
        </p:nvSpPr>
        <p:spPr>
          <a:xfrm>
            <a:off x="1616416" y="4678426"/>
            <a:ext cx="5312400" cy="54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</a:t>
            </a: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MD.1.2 FSA Practice Test-fsaassessments.org </a:t>
            </a:r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0829" y="977152"/>
            <a:ext cx="5369759" cy="3701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hape 355"/>
          <p:cNvSpPr txBox="1"/>
          <p:nvPr/>
        </p:nvSpPr>
        <p:spPr>
          <a:xfrm>
            <a:off x="295755" y="756015"/>
            <a:ext cx="2887200" cy="9319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TEI should be practiced with every standard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58546" y="3263152"/>
            <a:ext cx="5094168" cy="33855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15 liters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649" y="2142564"/>
            <a:ext cx="2689411" cy="2241176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268071" y="3417040"/>
            <a:ext cx="2294964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6165" y="2528047"/>
            <a:ext cx="367553" cy="42134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5234" y="2949388"/>
            <a:ext cx="322931" cy="40341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70829" y="3755594"/>
            <a:ext cx="1076043" cy="87410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Image result for computer mouse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6" t="30540" r="17194" b="2509"/>
          <a:stretch/>
        </p:blipFill>
        <p:spPr bwMode="auto">
          <a:xfrm rot="19207095">
            <a:off x="7276570" y="3245068"/>
            <a:ext cx="918247" cy="1723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ctrTitle" idx="4294967295"/>
          </p:nvPr>
        </p:nvSpPr>
        <p:spPr>
          <a:xfrm>
            <a:off x="1258493" y="164387"/>
            <a:ext cx="5775364" cy="66338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Multi-Select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subTitle" idx="4294967295"/>
          </p:nvPr>
        </p:nvSpPr>
        <p:spPr>
          <a:xfrm>
            <a:off x="1029055" y="4707479"/>
            <a:ext cx="7333800" cy="52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NBT.1.2 FSA Practice Test-fsaassessments.org </a:t>
            </a:r>
          </a:p>
        </p:txBody>
      </p:sp>
      <p:sp>
        <p:nvSpPr>
          <p:cNvPr id="2" name="AutoShape 2" descr="https://lh4.googleusercontent.com/fPZbAK0WvwU8cKrQ0L4FIOE_MCoANlMHi2ScGKbFkEA6_cD_AVMe3eh5Oj4bSr5rE7AFpqWkYGY6S2C4Q2dVsgVKtYz76zgBDedBfTrXi3rnHpLd664MBLaFed5akN3H0pzAt9PVM4E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s://lh4.googleusercontent.com/fPZbAK0WvwU8cKrQ0L4FIOE_MCoANlMHi2ScGKbFkEA6_cD_AVMe3eh5Oj4bSr5rE7AFpqWkYGY6S2C4Q2dVsgVKtYz76zgBDedBfTrXi3rnHpLd664MBLaFed5akN3H0pzAt9PVM4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76" y="1001126"/>
            <a:ext cx="5284056" cy="3588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3953" y="1703630"/>
            <a:ext cx="978380" cy="352265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9648" y="869577"/>
            <a:ext cx="190051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Students are directed to </a:t>
            </a:r>
            <a:r>
              <a:rPr lang="en-US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select all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 </a:t>
            </a:r>
          </a:p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correct answers from</a:t>
            </a:r>
          </a:p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among a number of options. 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082" y="3112601"/>
            <a:ext cx="1601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Notice that there are checkboxes instead of circles.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2184" y="745604"/>
            <a:ext cx="2689414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TEI should be practiced with </a:t>
            </a: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every standard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61410" y="2158495"/>
            <a:ext cx="1730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item is different from multiple-choice items, which allow the student to select only one correct answer</a:t>
            </a:r>
          </a:p>
        </p:txBody>
      </p:sp>
      <p:pic>
        <p:nvPicPr>
          <p:cNvPr id="23" name="Picture 22" descr="Image result for check mark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3277" r="5084" b="4970"/>
          <a:stretch/>
        </p:blipFill>
        <p:spPr bwMode="auto">
          <a:xfrm>
            <a:off x="2031144" y="2187444"/>
            <a:ext cx="315726" cy="30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4" name="Picture 23" descr="Image result for check mark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3277" r="5084" b="4970"/>
          <a:stretch/>
        </p:blipFill>
        <p:spPr bwMode="auto">
          <a:xfrm>
            <a:off x="2031144" y="3417932"/>
            <a:ext cx="315726" cy="30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5" name="Picture 24" descr="Image result for check mark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3277" r="5084" b="4970"/>
          <a:stretch/>
        </p:blipFill>
        <p:spPr bwMode="auto">
          <a:xfrm>
            <a:off x="2031144" y="3805695"/>
            <a:ext cx="315726" cy="30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Picture 14" descr="Image result for computer mouse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6" t="30540" r="17194" b="2509"/>
          <a:stretch/>
        </p:blipFill>
        <p:spPr bwMode="auto">
          <a:xfrm rot="18643206">
            <a:off x="4768330" y="2141704"/>
            <a:ext cx="1065530" cy="2150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ctrTitle" idx="4294967295"/>
          </p:nvPr>
        </p:nvSpPr>
        <p:spPr>
          <a:xfrm>
            <a:off x="797522" y="89647"/>
            <a:ext cx="7333800" cy="78678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Multi-Select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subTitle" idx="4294967295"/>
          </p:nvPr>
        </p:nvSpPr>
        <p:spPr>
          <a:xfrm>
            <a:off x="905099" y="4486800"/>
            <a:ext cx="7333800" cy="65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3.</a:t>
            </a:r>
            <a:r>
              <a:rPr lang="en" sz="1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OA.1.2 </a:t>
            </a:r>
            <a:r>
              <a:rPr lang="en" sz="1800" b="1" dirty="0">
                <a:solidFill>
                  <a:schemeClr val="lt1"/>
                </a:solidFill>
                <a:latin typeface="Century Gothic" panose="020B0502020202020204" pitchFamily="34" charset="0"/>
              </a:rPr>
              <a:t>FSA Practice Test-fsaassessments.org </a:t>
            </a:r>
          </a:p>
        </p:txBody>
      </p:sp>
      <p:pic>
        <p:nvPicPr>
          <p:cNvPr id="391" name="Shape 391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712" y="1052512"/>
            <a:ext cx="8410575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87873" y="656699"/>
            <a:ext cx="2689414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TEI should be practiced with </a:t>
            </a: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every standard</a:t>
            </a:r>
          </a:p>
        </p:txBody>
      </p:sp>
      <p:pic>
        <p:nvPicPr>
          <p:cNvPr id="8" name="Picture 7" descr="Image result for check mark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3277" r="5084" b="4970"/>
          <a:stretch/>
        </p:blipFill>
        <p:spPr bwMode="auto">
          <a:xfrm>
            <a:off x="366712" y="2088832"/>
            <a:ext cx="315726" cy="30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 descr="Image result for check mark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3277" r="5084" b="4970"/>
          <a:stretch/>
        </p:blipFill>
        <p:spPr bwMode="auto">
          <a:xfrm>
            <a:off x="366712" y="2484645"/>
            <a:ext cx="315726" cy="30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447" r="1122" b="2307"/>
          <a:stretch/>
        </p:blipFill>
        <p:spPr bwMode="auto">
          <a:xfrm>
            <a:off x="7238609" y="2822302"/>
            <a:ext cx="1538678" cy="1174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Shape 212"/>
          <p:cNvGrpSpPr/>
          <p:nvPr/>
        </p:nvGrpSpPr>
        <p:grpSpPr>
          <a:xfrm>
            <a:off x="569046" y="1808900"/>
            <a:ext cx="6086475" cy="2914650"/>
            <a:chOff x="1204675" y="1020925"/>
            <a:chExt cx="6086475" cy="2914650"/>
          </a:xfrm>
        </p:grpSpPr>
        <p:pic>
          <p:nvPicPr>
            <p:cNvPr id="213" name="Shape 213"/>
            <p:cNvPicPr preferRelativeResize="0"/>
            <p:nvPr/>
          </p:nvPicPr>
          <p:blipFill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4675" y="1020925"/>
              <a:ext cx="6086475" cy="2914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4" name="Shape 214"/>
            <p:cNvSpPr/>
            <p:nvPr/>
          </p:nvSpPr>
          <p:spPr>
            <a:xfrm>
              <a:off x="1417175" y="2141200"/>
              <a:ext cx="5704500" cy="215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1395650" y="2610125"/>
              <a:ext cx="5726100" cy="42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1395675" y="3272850"/>
              <a:ext cx="5726099" cy="423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8" name="Shape 218"/>
          <p:cNvSpPr txBox="1"/>
          <p:nvPr/>
        </p:nvSpPr>
        <p:spPr>
          <a:xfrm>
            <a:off x="6862825" y="2090057"/>
            <a:ext cx="1965671" cy="223701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" sz="800" b="1" dirty="0">
              <a:solidFill>
                <a:schemeClr val="dk1"/>
              </a:solidFill>
              <a:latin typeface="Century Gothic" panose="020B0502020202020204" pitchFamily="34" charset="0"/>
              <a:ea typeface="Varela Round"/>
              <a:cs typeface="Varela Round"/>
              <a:sym typeface="Varela Round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arela Round"/>
                <a:cs typeface="Varela Round"/>
                <a:sym typeface="Varela Round"/>
              </a:rPr>
              <a:t>This is the first year that third and fourth grade will take the Math Florida Standards Assessments on the Computer.</a:t>
            </a:r>
          </a:p>
          <a:p>
            <a:pPr lvl="0" algn="ctr">
              <a:spcBef>
                <a:spcPts val="0"/>
              </a:spcBef>
              <a:buNone/>
            </a:pPr>
            <a:endParaRPr b="1"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8565900" y="2601425"/>
            <a:ext cx="5697300" cy="6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339686" y="368846"/>
            <a:ext cx="6179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arela Round"/>
                <a:cs typeface="Varela Round"/>
                <a:sym typeface="Varela Round"/>
              </a:rPr>
              <a:t>Florida’s Transition to FSA Computer-Based Testing</a:t>
            </a:r>
          </a:p>
        </p:txBody>
      </p:sp>
      <p:sp>
        <p:nvSpPr>
          <p:cNvPr id="11" name="Shape 272"/>
          <p:cNvSpPr/>
          <p:nvPr/>
        </p:nvSpPr>
        <p:spPr>
          <a:xfrm rot="20758838">
            <a:off x="466900" y="398124"/>
            <a:ext cx="629292" cy="63520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ctrTitle" idx="4294967295"/>
          </p:nvPr>
        </p:nvSpPr>
        <p:spPr>
          <a:xfrm>
            <a:off x="152400" y="172161"/>
            <a:ext cx="5675040" cy="75625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Multiple Choice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subTitle" idx="4294967295"/>
          </p:nvPr>
        </p:nvSpPr>
        <p:spPr>
          <a:xfrm>
            <a:off x="824463" y="4699895"/>
            <a:ext cx="7333800" cy="51979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</a:t>
            </a:r>
            <a:r>
              <a:rPr lang="en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MD.1.1 </a:t>
            </a:r>
            <a:r>
              <a:rPr lang="en" sz="1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FSA Practice Test-fsaassessments.org </a:t>
            </a:r>
          </a:p>
        </p:txBody>
      </p:sp>
      <p:pic>
        <p:nvPicPr>
          <p:cNvPr id="400" name="Shape 400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275" y="1094030"/>
            <a:ext cx="5204301" cy="358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2" name="Shape 402"/>
          <p:cNvSpPr txBox="1"/>
          <p:nvPr/>
        </p:nvSpPr>
        <p:spPr>
          <a:xfrm>
            <a:off x="7046259" y="2535167"/>
            <a:ext cx="1923104" cy="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student will </a:t>
            </a:r>
            <a:r>
              <a:rPr lang="en" sz="1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select only one </a:t>
            </a: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1666" y="2991970"/>
            <a:ext cx="1712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Notice that there are circles instead of boxes. 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9892" y="504299"/>
            <a:ext cx="2689414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TEI should be practiced with </a:t>
            </a: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every standard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6" t="38447" r="1122" b="2307"/>
          <a:stretch/>
        </p:blipFill>
        <p:spPr bwMode="auto">
          <a:xfrm>
            <a:off x="3836133" y="3511966"/>
            <a:ext cx="1538678" cy="1167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" name="Shape 332"/>
          <p:cNvSpPr/>
          <p:nvPr/>
        </p:nvSpPr>
        <p:spPr>
          <a:xfrm rot="1133336">
            <a:off x="7952127" y="4117973"/>
            <a:ext cx="690282" cy="62325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Oval 2"/>
          <p:cNvSpPr/>
          <p:nvPr/>
        </p:nvSpPr>
        <p:spPr>
          <a:xfrm>
            <a:off x="1835573" y="4152053"/>
            <a:ext cx="176107" cy="18965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ctrTitle" idx="4294967295"/>
          </p:nvPr>
        </p:nvSpPr>
        <p:spPr>
          <a:xfrm>
            <a:off x="609600" y="270475"/>
            <a:ext cx="4841276" cy="98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Multiple Choice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subTitle" idx="4294967295"/>
          </p:nvPr>
        </p:nvSpPr>
        <p:spPr>
          <a:xfrm>
            <a:off x="905099" y="4505082"/>
            <a:ext cx="7333800" cy="71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</a:t>
            </a: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OA.1.4 FSA Practice Test-fsaassessments.org </a:t>
            </a:r>
          </a:p>
        </p:txBody>
      </p:sp>
      <p:pic>
        <p:nvPicPr>
          <p:cNvPr id="413" name="Shape 4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099" y="1416424"/>
            <a:ext cx="7118313" cy="30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99892" y="1116752"/>
            <a:ext cx="2689414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TEI should be practiced with </a:t>
            </a: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every standard</a:t>
            </a:r>
          </a:p>
        </p:txBody>
      </p:sp>
      <p:sp>
        <p:nvSpPr>
          <p:cNvPr id="9" name="Oval 8"/>
          <p:cNvSpPr/>
          <p:nvPr/>
        </p:nvSpPr>
        <p:spPr>
          <a:xfrm>
            <a:off x="1009226" y="3583094"/>
            <a:ext cx="176107" cy="22820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 result for computer mouse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6" t="30540" r="17194" b="2509"/>
          <a:stretch/>
        </p:blipFill>
        <p:spPr bwMode="auto">
          <a:xfrm rot="16200000">
            <a:off x="4127918" y="2323837"/>
            <a:ext cx="1065530" cy="2150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057835"/>
            <a:ext cx="9144000" cy="4085665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45341" y="152401"/>
            <a:ext cx="496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FSA Updates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952" y="1146574"/>
            <a:ext cx="8386490" cy="3877985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FSA Mathematics Testing occurs over 2 days.</a:t>
            </a:r>
          </a:p>
          <a:p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Students will have 2 sessions, 80 minutes each.</a:t>
            </a:r>
          </a:p>
          <a:p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Grade 3 will not have any conversions or 	formulas.</a:t>
            </a:r>
          </a:p>
          <a:p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Each student will be given a blank four page 	work folder.  The last page of the work folder is 	graph paper.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950259" y="1559924"/>
            <a:ext cx="376512" cy="390151"/>
          </a:xfrm>
          <a:prstGeom prst="mathPlus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950259" y="2139308"/>
            <a:ext cx="376512" cy="224117"/>
          </a:xfrm>
          <a:prstGeom prst="mathMinus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972669" y="2642869"/>
            <a:ext cx="331692" cy="425182"/>
          </a:xfrm>
          <a:prstGeom prst="mathMultiply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Division 8"/>
          <p:cNvSpPr/>
          <p:nvPr/>
        </p:nvSpPr>
        <p:spPr>
          <a:xfrm>
            <a:off x="939492" y="3503663"/>
            <a:ext cx="364869" cy="380658"/>
          </a:xfrm>
          <a:prstGeom prst="mathDivid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Shape 332"/>
          <p:cNvSpPr/>
          <p:nvPr/>
        </p:nvSpPr>
        <p:spPr>
          <a:xfrm rot="1133336">
            <a:off x="7333563" y="247353"/>
            <a:ext cx="690282" cy="62325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880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057835"/>
            <a:ext cx="9144000" cy="4085665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85625" y="147953"/>
            <a:ext cx="4966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Rulers on the FSA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1553" y="1298976"/>
            <a:ext cx="7061951" cy="3477875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Questions that require a ruler or protractor, will have the tool embedded in the question.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Students may have to drag the tool on/next to what needs to be measured.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11" name="Picture 10" descr="Image result for rule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42" r="-1118"/>
          <a:stretch/>
        </p:blipFill>
        <p:spPr bwMode="auto">
          <a:xfrm rot="891995">
            <a:off x="-120240" y="213030"/>
            <a:ext cx="2320290" cy="4934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121295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4988" y="152399"/>
            <a:ext cx="5065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48871"/>
            <a:ext cx="9144000" cy="40946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63141" y="1900518"/>
            <a:ext cx="5441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Florida Standards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3141" y="2546632"/>
            <a:ext cx="5441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Test Item Specifications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3141" y="3192746"/>
            <a:ext cx="5441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fsassessments.org</a:t>
            </a:r>
          </a:p>
        </p:txBody>
      </p:sp>
      <p:pic>
        <p:nvPicPr>
          <p:cNvPr id="8" name="Picture 7" descr="Image result for cpalms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73" y="1480224"/>
            <a:ext cx="1924829" cy="142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fsassessments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9" y="3336939"/>
            <a:ext cx="2572603" cy="83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267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756" y="1746083"/>
            <a:ext cx="4392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9651" y="3164541"/>
            <a:ext cx="81489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Questions?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Please contact me at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@ACPS_Math&amp;johnsonvm@gm.sbac.edu</a:t>
            </a:r>
          </a:p>
        </p:txBody>
      </p:sp>
      <p:pic>
        <p:nvPicPr>
          <p:cNvPr id="6" name="Picture 5" descr="C:\Users\bunnjw\Downloads\20141123_17271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1" t="-3" r="11070" b="3"/>
          <a:stretch/>
        </p:blipFill>
        <p:spPr bwMode="auto">
          <a:xfrm>
            <a:off x="681877" y="440950"/>
            <a:ext cx="3038475" cy="2813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47294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4893608" y="122464"/>
            <a:ext cx="4131128" cy="25962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arela Round"/>
                <a:cs typeface="Varela Round"/>
                <a:sym typeface="Varela Round"/>
              </a:rPr>
              <a:t>Technology Skills Checklist for FSA Computer-Based Testing: Responding to Items……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187" y="579663"/>
            <a:ext cx="4314999" cy="414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mage result for student using computer and mous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76" y="2505891"/>
            <a:ext cx="3235305" cy="2221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hape 272"/>
          <p:cNvSpPr/>
          <p:nvPr/>
        </p:nvSpPr>
        <p:spPr>
          <a:xfrm>
            <a:off x="4723499" y="2012034"/>
            <a:ext cx="437064" cy="43702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531125" y="-49229"/>
            <a:ext cx="7934700" cy="8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arela Round"/>
                <a:cs typeface="Varela Round"/>
                <a:sym typeface="Varela Round"/>
              </a:rPr>
              <a:t>Technology Enhanced Item Types per Standard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3309" y="689151"/>
            <a:ext cx="5813074" cy="4335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6" name="Shape 236"/>
          <p:cNvSpPr txBox="1"/>
          <p:nvPr/>
        </p:nvSpPr>
        <p:spPr>
          <a:xfrm>
            <a:off x="125516" y="3353578"/>
            <a:ext cx="1204007" cy="13062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/>
              <a:ea typeface="Varela Round"/>
              <a:cs typeface="Varela Round"/>
              <a:sym typeface="Varela Round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/>
                <a:ea typeface="Varela Round"/>
                <a:cs typeface="Varela Round"/>
                <a:sym typeface="Varela Round"/>
              </a:rPr>
              <a:t>Cognitive Complexity Level of the Standard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7510169" y="812551"/>
            <a:ext cx="1446052" cy="141088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8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arela Round"/>
                <a:cs typeface="Varela Round"/>
                <a:sym typeface="Varela Round"/>
              </a:rPr>
              <a:t>The quarter in which the standard is taught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6762125" y="5164477"/>
            <a:ext cx="1957500" cy="59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>
                <a:latin typeface="Varela Round"/>
                <a:ea typeface="Varela Round"/>
                <a:cs typeface="Varela Round"/>
                <a:sym typeface="Varela Round"/>
              </a:rPr>
              <a:t>Purple = FSA Practice Test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100">
                <a:latin typeface="Varela Round"/>
                <a:ea typeface="Varela Round"/>
                <a:cs typeface="Varela Round"/>
                <a:sym typeface="Varela Round"/>
              </a:rPr>
              <a:t>Green = Test Items Specs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80729" y="894194"/>
            <a:ext cx="1248794" cy="111034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1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Varela Round"/>
                <a:cs typeface="Varela Round"/>
                <a:sym typeface="Varela Round"/>
              </a:rPr>
              <a:t>FSA Test Design 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13309" y="812551"/>
            <a:ext cx="437955" cy="550885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" name="Shape 235"/>
          <p:cNvSpPr/>
          <p:nvPr/>
        </p:nvSpPr>
        <p:spPr>
          <a:xfrm rot="19200812">
            <a:off x="1122836" y="3791704"/>
            <a:ext cx="1475000" cy="191996"/>
          </a:xfrm>
          <a:prstGeom prst="rightArrow">
            <a:avLst>
              <a:gd name="adj1" fmla="val 2875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931479" y="812551"/>
            <a:ext cx="394904" cy="55088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214819" y="2004537"/>
            <a:ext cx="58207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214819" y="2122714"/>
            <a:ext cx="598402" cy="42454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96843" y="3175724"/>
            <a:ext cx="1624693" cy="830997"/>
          </a:xfrm>
          <a:prstGeom prst="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Located on the FSA Practice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6843" y="4082551"/>
            <a:ext cx="1624693" cy="830997"/>
          </a:xfrm>
          <a:prstGeom prst="rect">
            <a:avLst/>
          </a:prstGeom>
          <a:solidFill>
            <a:srgbClr val="05ED3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Located on the Test Item Specs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648318" y="3575957"/>
            <a:ext cx="1921484" cy="58868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31479" y="4490357"/>
            <a:ext cx="809396" cy="73479"/>
          </a:xfrm>
          <a:prstGeom prst="straightConnector1">
            <a:avLst/>
          </a:prstGeom>
          <a:ln w="38100">
            <a:solidFill>
              <a:srgbClr val="05ED31"/>
            </a:solidFill>
            <a:tailEnd type="triangle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07" y="1307939"/>
            <a:ext cx="64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FSA questions could contain a combination of the following items…</a:t>
            </a:r>
          </a:p>
        </p:txBody>
      </p:sp>
    </p:spTree>
    <p:extLst>
      <p:ext uri="{BB962C8B-B14F-4D97-AF65-F5344CB8AC3E}">
        <p14:creationId xmlns:p14="http://schemas.microsoft.com/office/powerpoint/2010/main" val="299498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612" y="130095"/>
            <a:ext cx="819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Editing Task Choice/ Dropdown Menu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897" y="1051144"/>
            <a:ext cx="2084528" cy="3447098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student clicks a highlighted item, which reveals a drop‐down menu containing options to solve the problem. The student, then, selects the correct answer from the drop‐down menu</a:t>
            </a:r>
            <a:r>
              <a:rPr lang="en-US" b="1" dirty="0">
                <a:solidFill>
                  <a:srgbClr val="92D050"/>
                </a:solidFill>
                <a:latin typeface="Arial" panose="020B0604020202020204" pitchFamily="34" charset="0"/>
              </a:rPr>
              <a:t>.</a:t>
            </a:r>
            <a:endParaRPr lang="en-US" b="1" dirty="0">
              <a:solidFill>
                <a:srgbClr val="92D050"/>
              </a:solidFill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s://lh5.googleusercontent.com/TO0CU4uYl16SI2s3dc7beAAbJUbOfvxl-wYLQQpc7uQSNDB8WBhGUM7vxGo7S0FL73bF5M3VZIzWDuzdHm51MdnUJW-S9dal7f3QV9oSHspsLR6IYNN4RL7dyzcxCG1NpxGAQlNKF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670" y="926842"/>
            <a:ext cx="4420805" cy="3902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513270" y="4400550"/>
            <a:ext cx="1828800" cy="952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91350" y="1051144"/>
            <a:ext cx="2019300" cy="1569660"/>
          </a:xfrm>
          <a:prstGeom prst="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is an example of the TEI but does not exemplify a standard that might use editing task choice.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91350" y="2774692"/>
            <a:ext cx="2019300" cy="1938992"/>
          </a:xfrm>
          <a:prstGeom prst="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It maybe visible on the FSA for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following standards: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OA.4.8, OA.4.9,   G.1.1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ctrTitle" idx="4294967295"/>
          </p:nvPr>
        </p:nvSpPr>
        <p:spPr>
          <a:xfrm>
            <a:off x="815173" y="80052"/>
            <a:ext cx="7333800" cy="84871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Hot Text/ Drag and Drop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208430" y="1205841"/>
            <a:ext cx="2142565" cy="331992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Certain items are designed to move:</a:t>
            </a:r>
          </a:p>
          <a:p>
            <a:pPr lvl="0">
              <a:spcBef>
                <a:spcPts val="0"/>
              </a:spcBef>
              <a:buNone/>
            </a:pPr>
            <a:endParaRPr lang="en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28600" lvl="0" rtl="0">
              <a:spcBef>
                <a:spcPts val="0"/>
              </a:spcBef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Hover over the area and the text with highlight. </a:t>
            </a:r>
          </a:p>
          <a:p>
            <a:pPr marL="228600" lvl="0" rtl="0">
              <a:spcBef>
                <a:spcPts val="0"/>
              </a:spcBef>
            </a:pPr>
            <a:endPara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28600" lvl="0" rtl="0">
              <a:spcBef>
                <a:spcPts val="0"/>
              </a:spcBef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Click on the option.</a:t>
            </a:r>
          </a:p>
          <a:p>
            <a:pPr marL="228600" lvl="0" rtl="0">
              <a:spcBef>
                <a:spcPts val="0"/>
              </a:spcBef>
            </a:pPr>
            <a:endPara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28600" lvl="0" rtl="0">
              <a:spcBef>
                <a:spcPts val="0"/>
              </a:spcBef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Hold down the mouse button.</a:t>
            </a:r>
          </a:p>
          <a:p>
            <a:pPr marL="228600" lvl="0" rtl="0">
              <a:spcBef>
                <a:spcPts val="0"/>
              </a:spcBef>
            </a:pPr>
            <a:endPara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28600" lvl="0" rtl="0">
              <a:spcBef>
                <a:spcPts val="0"/>
              </a:spcBef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Drag it to a graphic or other format.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5" name="Shape 265"/>
          <p:cNvSpPr txBox="1"/>
          <p:nvPr/>
        </p:nvSpPr>
        <p:spPr>
          <a:xfrm>
            <a:off x="7018702" y="2145531"/>
            <a:ext cx="2028900" cy="142455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It maybe visible on the FSA for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following standards: 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OA.4.8, OA.4.9,       G.1.1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074" name="Picture 2" descr="https://lh6.googleusercontent.com/vUivtj2_mcNquxiRIEyZQrc5PDsuQPKGi58fukCXr4VJo33tVvkF2iNM3l9G-b5IQlaQSUsTXOnDpSnrkKnvN2mMxKB56Rz7KouC60TnkVkkgjB_BMrGJZt00kTFIv75B5ShhrqX_w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97" y="986753"/>
            <a:ext cx="4384302" cy="365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430" y="4757716"/>
            <a:ext cx="8547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3.OA.4.8 My Math-connected.mcgraw-hill.com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6871" y="2814247"/>
            <a:ext cx="510988" cy="307777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3012" y="2494861"/>
            <a:ext cx="502023" cy="307777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8993" y="2789659"/>
            <a:ext cx="523901" cy="33236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r="1122" b="2307"/>
          <a:stretch/>
        </p:blipFill>
        <p:spPr bwMode="auto">
          <a:xfrm rot="514621" flipH="1">
            <a:off x="2241516" y="3368172"/>
            <a:ext cx="1559856" cy="1105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603812" y="3122024"/>
            <a:ext cx="493059" cy="9064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3" idx="2"/>
          </p:cNvCxnSpPr>
          <p:nvPr/>
        </p:nvCxnSpPr>
        <p:spPr>
          <a:xfrm flipH="1" flipV="1">
            <a:off x="4352365" y="3122024"/>
            <a:ext cx="721658" cy="9064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474783" y="3100454"/>
            <a:ext cx="721658" cy="9064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96871" y="2814247"/>
            <a:ext cx="510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177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6235" y="4059288"/>
            <a:ext cx="179294" cy="27699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74023" y="4050080"/>
            <a:ext cx="179294" cy="27699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Shape 272"/>
          <p:cNvSpPr/>
          <p:nvPr/>
        </p:nvSpPr>
        <p:spPr>
          <a:xfrm rot="1784854">
            <a:off x="7791286" y="4061037"/>
            <a:ext cx="663387" cy="624899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ctrTitle" idx="4294967295"/>
          </p:nvPr>
        </p:nvSpPr>
        <p:spPr>
          <a:xfrm>
            <a:off x="179294" y="462933"/>
            <a:ext cx="4043082" cy="160791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Hot Text/</a:t>
            </a:r>
            <a:b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Drag and Drop</a:t>
            </a:r>
          </a:p>
        </p:txBody>
      </p:sp>
      <p:pic>
        <p:nvPicPr>
          <p:cNvPr id="1026" name="Picture 2" descr="https://lh6.googleusercontent.com/WG1-Z60BeH2traKlX946XlB2RKo6G3kuvwZBPNPNLffdy15Y5TxVn-zx4UV_ddeopi4H34xKmZ8s4J3MJ8fgMEfaJqALBiEYcpz6-AmfDWM9GTxXH1P3jIjPa16KFYkOtZXmJMpZf7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12" y="546848"/>
            <a:ext cx="4374776" cy="40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4071" y="4715435"/>
            <a:ext cx="803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3.OA.4.8 My Math-connected.mcgraw-hill.com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6197" y="2429434"/>
            <a:ext cx="2519082" cy="150810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Practice in Quarter 3 for standards OA.4.8, OA.4.9, G.1.1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2259" y="2205318"/>
            <a:ext cx="582706" cy="84268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6224" y="2070846"/>
            <a:ext cx="309282" cy="30777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813612" y="2378623"/>
            <a:ext cx="1556491" cy="3466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 result for computer mouse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6" t="30540" r="17194" b="2509"/>
          <a:stretch/>
        </p:blipFill>
        <p:spPr bwMode="auto">
          <a:xfrm rot="3014345">
            <a:off x="4100368" y="1974681"/>
            <a:ext cx="873052" cy="1748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ctrTitle" idx="4294967295"/>
          </p:nvPr>
        </p:nvSpPr>
        <p:spPr>
          <a:xfrm>
            <a:off x="2124493" y="48068"/>
            <a:ext cx="4948903" cy="98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Open Response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subTitle" idx="4294967295"/>
          </p:nvPr>
        </p:nvSpPr>
        <p:spPr>
          <a:xfrm>
            <a:off x="1066516" y="4633599"/>
            <a:ext cx="7333800" cy="55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3.G.1.1 </a:t>
            </a:r>
            <a:r>
              <a:rPr lang="en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FSA Practice Test-fsaassessments.org </a:t>
            </a:r>
          </a:p>
        </p:txBody>
      </p:sp>
      <p:pic>
        <p:nvPicPr>
          <p:cNvPr id="2050" name="Picture 2" descr="https://lh5.googleusercontent.com/73c6ygHKHTkS6mhhqwHkYRjV0Cr9HTOupWdvlNGWP2Pt__BxRQdn0OXEknW1FV4Vc0R5PXvNc7UohshzXsIuAjAZpAcMgX_iQ9-t-MkNLSzwxv0sTjRkYQS4VvgNLoM-RrEHWRjggR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64" y="1084656"/>
            <a:ext cx="4912901" cy="3548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73" y="1581008"/>
            <a:ext cx="2922494" cy="280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24467" y="3437039"/>
            <a:ext cx="4356847" cy="106052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994362" y="3668092"/>
            <a:ext cx="4388508" cy="717097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4362" y="3872753"/>
            <a:ext cx="4271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Use keyboard to enter a response into text field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816</Words>
  <Application>Microsoft Office PowerPoint</Application>
  <PresentationFormat>On-screen Show (16:9)</PresentationFormat>
  <Paragraphs>144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Century Gothic</vt:lpstr>
      <vt:lpstr>Arial</vt:lpstr>
      <vt:lpstr>Varela Round</vt:lpstr>
      <vt:lpstr>Calibri</vt:lpstr>
      <vt:lpstr>Iras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Hot Text/ Drag and Drop</vt:lpstr>
      <vt:lpstr>Hot Text/  Drag and Drop</vt:lpstr>
      <vt:lpstr>Open Response</vt:lpstr>
      <vt:lpstr>Open Response</vt:lpstr>
      <vt:lpstr>Matching</vt:lpstr>
      <vt:lpstr>PowerPoint Presentation</vt:lpstr>
      <vt:lpstr>Table Item</vt:lpstr>
      <vt:lpstr>Graphic Response Item Display  (GRID)</vt:lpstr>
      <vt:lpstr>Graphic Response Item Display  (GRID)</vt:lpstr>
      <vt:lpstr>Equation Editor</vt:lpstr>
      <vt:lpstr>Equation Editor</vt:lpstr>
      <vt:lpstr>Multi-Select</vt:lpstr>
      <vt:lpstr>Multi-Select</vt:lpstr>
      <vt:lpstr>Multiple Choice</vt:lpstr>
      <vt:lpstr>Multiple Choice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W Bunn</dc:creator>
  <cp:lastModifiedBy>Mackenzie McNickle</cp:lastModifiedBy>
  <cp:revision>63</cp:revision>
  <dcterms:modified xsi:type="dcterms:W3CDTF">2017-04-30T18:27:15Z</dcterms:modified>
</cp:coreProperties>
</file>