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62" r:id="rId4"/>
    <p:sldId id="263" r:id="rId5"/>
    <p:sldId id="259" r:id="rId6"/>
    <p:sldId id="260" r:id="rId7"/>
    <p:sldId id="261"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94660"/>
  </p:normalViewPr>
  <p:slideViewPr>
    <p:cSldViewPr snapToGrid="0">
      <p:cViewPr varScale="1">
        <p:scale>
          <a:sx n="111" d="100"/>
          <a:sy n="111" d="100"/>
        </p:scale>
        <p:origin x="51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083EA130-F28B-49ED-853B-26E026B06B4A}" type="datetimeFigureOut">
              <a:rPr lang="en-US" smtClean="0"/>
              <a:t>9/8/2017</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8EF39AFD-5D2D-4F37-A9C1-B8DED4BEBFCE}" type="slidenum">
              <a:rPr lang="en-US" smtClean="0"/>
              <a:t>‹#›</a:t>
            </a:fld>
            <a:endParaRPr lang="en-US"/>
          </a:p>
        </p:txBody>
      </p:sp>
    </p:spTree>
    <p:extLst>
      <p:ext uri="{BB962C8B-B14F-4D97-AF65-F5344CB8AC3E}">
        <p14:creationId xmlns:p14="http://schemas.microsoft.com/office/powerpoint/2010/main" val="57361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3EA130-F28B-49ED-853B-26E026B06B4A}"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39AFD-5D2D-4F37-A9C1-B8DED4BEBFCE}" type="slidenum">
              <a:rPr lang="en-US" smtClean="0"/>
              <a:t>‹#›</a:t>
            </a:fld>
            <a:endParaRPr lang="en-US"/>
          </a:p>
        </p:txBody>
      </p:sp>
    </p:spTree>
    <p:extLst>
      <p:ext uri="{BB962C8B-B14F-4D97-AF65-F5344CB8AC3E}">
        <p14:creationId xmlns:p14="http://schemas.microsoft.com/office/powerpoint/2010/main" val="1060935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083EA130-F28B-49ED-853B-26E026B06B4A}" type="datetimeFigureOut">
              <a:rPr lang="en-US" smtClean="0"/>
              <a:t>9/8/2017</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8EF39AFD-5D2D-4F37-A9C1-B8DED4BEBFCE}" type="slidenum">
              <a:rPr lang="en-US" smtClean="0"/>
              <a:t>‹#›</a:t>
            </a:fld>
            <a:endParaRPr lang="en-US"/>
          </a:p>
        </p:txBody>
      </p:sp>
    </p:spTree>
    <p:extLst>
      <p:ext uri="{BB962C8B-B14F-4D97-AF65-F5344CB8AC3E}">
        <p14:creationId xmlns:p14="http://schemas.microsoft.com/office/powerpoint/2010/main" val="1435929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3EA130-F28B-49ED-853B-26E026B06B4A}"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39AFD-5D2D-4F37-A9C1-B8DED4BEBFCE}" type="slidenum">
              <a:rPr lang="en-US" smtClean="0"/>
              <a:t>‹#›</a:t>
            </a:fld>
            <a:endParaRPr lang="en-US"/>
          </a:p>
        </p:txBody>
      </p:sp>
    </p:spTree>
    <p:extLst>
      <p:ext uri="{BB962C8B-B14F-4D97-AF65-F5344CB8AC3E}">
        <p14:creationId xmlns:p14="http://schemas.microsoft.com/office/powerpoint/2010/main" val="798998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083EA130-F28B-49ED-853B-26E026B06B4A}" type="datetimeFigureOut">
              <a:rPr lang="en-US" smtClean="0"/>
              <a:t>9/8/2017</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8EF39AFD-5D2D-4F37-A9C1-B8DED4BEBFCE}" type="slidenum">
              <a:rPr lang="en-US" smtClean="0"/>
              <a:t>‹#›</a:t>
            </a:fld>
            <a:endParaRPr lang="en-US"/>
          </a:p>
        </p:txBody>
      </p:sp>
    </p:spTree>
    <p:extLst>
      <p:ext uri="{BB962C8B-B14F-4D97-AF65-F5344CB8AC3E}">
        <p14:creationId xmlns:p14="http://schemas.microsoft.com/office/powerpoint/2010/main" val="3687683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083EA130-F28B-49ED-853B-26E026B06B4A}" type="datetimeFigureOut">
              <a:rPr lang="en-US" smtClean="0"/>
              <a:t>9/8/2017</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8EF39AFD-5D2D-4F37-A9C1-B8DED4BEBFCE}" type="slidenum">
              <a:rPr lang="en-US" smtClean="0"/>
              <a:t>‹#›</a:t>
            </a:fld>
            <a:endParaRPr lang="en-US"/>
          </a:p>
        </p:txBody>
      </p:sp>
    </p:spTree>
    <p:extLst>
      <p:ext uri="{BB962C8B-B14F-4D97-AF65-F5344CB8AC3E}">
        <p14:creationId xmlns:p14="http://schemas.microsoft.com/office/powerpoint/2010/main" val="3796591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083EA130-F28B-49ED-853B-26E026B06B4A}" type="datetimeFigureOut">
              <a:rPr lang="en-US" smtClean="0"/>
              <a:t>9/8/2017</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8EF39AFD-5D2D-4F37-A9C1-B8DED4BEBFCE}" type="slidenum">
              <a:rPr lang="en-US" smtClean="0"/>
              <a:t>‹#›</a:t>
            </a:fld>
            <a:endParaRPr lang="en-US"/>
          </a:p>
        </p:txBody>
      </p:sp>
    </p:spTree>
    <p:extLst>
      <p:ext uri="{BB962C8B-B14F-4D97-AF65-F5344CB8AC3E}">
        <p14:creationId xmlns:p14="http://schemas.microsoft.com/office/powerpoint/2010/main" val="2190531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3EA130-F28B-49ED-853B-26E026B06B4A}" type="datetimeFigureOut">
              <a:rPr lang="en-US" smtClean="0"/>
              <a:t>9/8/2017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F39AFD-5D2D-4F37-A9C1-B8DED4BEBFCE}" type="slidenum">
              <a:rPr lang="en-US" smtClean="0"/>
              <a:t>‹#›</a:t>
            </a:fld>
            <a:endParaRPr lang="en-US"/>
          </a:p>
        </p:txBody>
      </p:sp>
    </p:spTree>
    <p:extLst>
      <p:ext uri="{BB962C8B-B14F-4D97-AF65-F5344CB8AC3E}">
        <p14:creationId xmlns:p14="http://schemas.microsoft.com/office/powerpoint/2010/main" val="85007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083EA130-F28B-49ED-853B-26E026B06B4A}" type="datetimeFigureOut">
              <a:rPr lang="en-US" smtClean="0"/>
              <a:t>9/8/2017</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8EF39AFD-5D2D-4F37-A9C1-B8DED4BEBFCE}" type="slidenum">
              <a:rPr lang="en-US" smtClean="0"/>
              <a:t>‹#›</a:t>
            </a:fld>
            <a:endParaRPr lang="en-US"/>
          </a:p>
        </p:txBody>
      </p:sp>
    </p:spTree>
    <p:extLst>
      <p:ext uri="{BB962C8B-B14F-4D97-AF65-F5344CB8AC3E}">
        <p14:creationId xmlns:p14="http://schemas.microsoft.com/office/powerpoint/2010/main" val="3529157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3EA130-F28B-49ED-853B-26E026B06B4A}" type="datetimeFigureOut">
              <a:rPr lang="en-US" smtClean="0"/>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39AFD-5D2D-4F37-A9C1-B8DED4BEBFCE}" type="slidenum">
              <a:rPr lang="en-US" smtClean="0"/>
              <a:t>‹#›</a:t>
            </a:fld>
            <a:endParaRPr lang="en-US"/>
          </a:p>
        </p:txBody>
      </p:sp>
    </p:spTree>
    <p:extLst>
      <p:ext uri="{BB962C8B-B14F-4D97-AF65-F5344CB8AC3E}">
        <p14:creationId xmlns:p14="http://schemas.microsoft.com/office/powerpoint/2010/main" val="2069399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083EA130-F28B-49ED-853B-26E026B06B4A}" type="datetimeFigureOut">
              <a:rPr lang="en-US" smtClean="0"/>
              <a:t>9/8/2017</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8EF39AFD-5D2D-4F37-A9C1-B8DED4BEBFCE}" type="slidenum">
              <a:rPr lang="en-US" smtClean="0"/>
              <a:t>‹#›</a:t>
            </a:fld>
            <a:endParaRPr lang="en-US"/>
          </a:p>
        </p:txBody>
      </p:sp>
    </p:spTree>
    <p:extLst>
      <p:ext uri="{BB962C8B-B14F-4D97-AF65-F5344CB8AC3E}">
        <p14:creationId xmlns:p14="http://schemas.microsoft.com/office/powerpoint/2010/main" val="913769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083EA130-F28B-49ED-853B-26E026B06B4A}" type="datetimeFigureOut">
              <a:rPr lang="en-US" smtClean="0"/>
              <a:t>9/8/2017</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8EF39AFD-5D2D-4F37-A9C1-B8DED4BEBFCE}" type="slidenum">
              <a:rPr lang="en-US" smtClean="0"/>
              <a:t>‹#›</a:t>
            </a:fld>
            <a:endParaRPr lang="en-US"/>
          </a:p>
        </p:txBody>
      </p:sp>
    </p:spTree>
    <p:extLst>
      <p:ext uri="{BB962C8B-B14F-4D97-AF65-F5344CB8AC3E}">
        <p14:creationId xmlns:p14="http://schemas.microsoft.com/office/powerpoint/2010/main" val="399779870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F21E4-7C8B-4E3E-913A-69389A718DB0}"/>
              </a:ext>
            </a:extLst>
          </p:cNvPr>
          <p:cNvSpPr>
            <a:spLocks noGrp="1"/>
          </p:cNvSpPr>
          <p:nvPr>
            <p:ph type="ctrTitle"/>
          </p:nvPr>
        </p:nvSpPr>
        <p:spPr>
          <a:xfrm>
            <a:off x="1742536" y="2070341"/>
            <a:ext cx="8695426" cy="2734572"/>
          </a:xfrm>
        </p:spPr>
        <p:txBody>
          <a:bodyPr anchor="ctr">
            <a:normAutofit/>
          </a:bodyPr>
          <a:lstStyle/>
          <a:p>
            <a:r>
              <a:rPr lang="en-US" sz="6000" dirty="0">
                <a:solidFill>
                  <a:schemeClr val="bg2"/>
                </a:solidFill>
              </a:rPr>
              <a:t>How can you win a lot of tickets at Chuck E. Cheese’s? </a:t>
            </a:r>
          </a:p>
        </p:txBody>
      </p:sp>
    </p:spTree>
    <p:extLst>
      <p:ext uri="{BB962C8B-B14F-4D97-AF65-F5344CB8AC3E}">
        <p14:creationId xmlns:p14="http://schemas.microsoft.com/office/powerpoint/2010/main" val="3819284864"/>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F49CD4-9B13-48A0-8812-4D8B22AE1E4D}"/>
              </a:ext>
            </a:extLst>
          </p:cNvPr>
          <p:cNvSpPr>
            <a:spLocks noGrp="1"/>
          </p:cNvSpPr>
          <p:nvPr>
            <p:ph type="title"/>
          </p:nvPr>
        </p:nvSpPr>
        <p:spPr>
          <a:xfrm>
            <a:off x="943276" y="712268"/>
            <a:ext cx="10410524" cy="1193533"/>
          </a:xfrm>
        </p:spPr>
        <p:txBody>
          <a:bodyPr>
            <a:normAutofit fontScale="90000"/>
          </a:bodyPr>
          <a:lstStyle/>
          <a:p>
            <a:r>
              <a:rPr lang="en-US" sz="6000" dirty="0">
                <a:solidFill>
                  <a:srgbClr val="FFFFFF"/>
                </a:solidFill>
              </a:rPr>
              <a:t>The Situation</a:t>
            </a:r>
          </a:p>
        </p:txBody>
      </p:sp>
      <p:sp>
        <p:nvSpPr>
          <p:cNvPr id="4" name="Content Placeholder 3">
            <a:extLst>
              <a:ext uri="{FF2B5EF4-FFF2-40B4-BE49-F238E27FC236}">
                <a16:creationId xmlns:a16="http://schemas.microsoft.com/office/drawing/2014/main" id="{0126E48D-5B08-4EE3-8E27-7EF697377431}"/>
              </a:ext>
            </a:extLst>
          </p:cNvPr>
          <p:cNvSpPr>
            <a:spLocks noGrp="1"/>
          </p:cNvSpPr>
          <p:nvPr>
            <p:ph idx="1"/>
          </p:nvPr>
        </p:nvSpPr>
        <p:spPr>
          <a:xfrm>
            <a:off x="943276" y="2050181"/>
            <a:ext cx="10410524" cy="4126782"/>
          </a:xfrm>
        </p:spPr>
        <p:txBody>
          <a:bodyPr>
            <a:normAutofit/>
          </a:bodyPr>
          <a:lstStyle/>
          <a:p>
            <a:pPr marL="0" indent="0">
              <a:buNone/>
            </a:pPr>
            <a:r>
              <a:rPr lang="en-US" sz="2800" dirty="0">
                <a:solidFill>
                  <a:srgbClr val="FFFFFF"/>
                </a:solidFill>
              </a:rPr>
              <a:t>Chuck E. Cheese’s (and many other arcades) have a game called </a:t>
            </a:r>
            <a:r>
              <a:rPr lang="en-US" sz="2800" dirty="0" err="1">
                <a:solidFill>
                  <a:srgbClr val="FFFFFF"/>
                </a:solidFill>
              </a:rPr>
              <a:t>Skee</a:t>
            </a:r>
            <a:r>
              <a:rPr lang="en-US" sz="2800" dirty="0">
                <a:solidFill>
                  <a:srgbClr val="FFFFFF"/>
                </a:solidFill>
              </a:rPr>
              <a:t>-Ball where you roll a ball up a ramp and into a hole to earn points.  You earn more points when the ball goes into smaller holes.  The more points you earn, the more tickets you get to buy prizes with.  As a bonus, if you earn at least 450 points, you win their grand prize which gives you as many as thousands of tickets.</a:t>
            </a:r>
          </a:p>
        </p:txBody>
      </p:sp>
    </p:spTree>
    <p:extLst>
      <p:ext uri="{BB962C8B-B14F-4D97-AF65-F5344CB8AC3E}">
        <p14:creationId xmlns:p14="http://schemas.microsoft.com/office/powerpoint/2010/main" val="337187260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hild, little, indoor, toy&#10;&#10;Description generated with very high confidence">
            <a:extLst>
              <a:ext uri="{FF2B5EF4-FFF2-40B4-BE49-F238E27FC236}">
                <a16:creationId xmlns:a16="http://schemas.microsoft.com/office/drawing/2014/main" id="{6C443BE5-9AA2-46E4-940C-4685E21A40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376086" cy="6858000"/>
          </a:xfrm>
          <a:prstGeom prst="rect">
            <a:avLst/>
          </a:prstGeom>
        </p:spPr>
      </p:pic>
      <p:sp>
        <p:nvSpPr>
          <p:cNvPr id="4" name="TextBox 3">
            <a:extLst>
              <a:ext uri="{FF2B5EF4-FFF2-40B4-BE49-F238E27FC236}">
                <a16:creationId xmlns:a16="http://schemas.microsoft.com/office/drawing/2014/main" id="{86836F64-671C-44ED-8E88-7F3CA2132A32}"/>
              </a:ext>
            </a:extLst>
          </p:cNvPr>
          <p:cNvSpPr txBox="1"/>
          <p:nvPr/>
        </p:nvSpPr>
        <p:spPr>
          <a:xfrm>
            <a:off x="6667499" y="931653"/>
            <a:ext cx="4981575" cy="44012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t>This girl is playing </a:t>
            </a:r>
            <a:r>
              <a:rPr lang="en-US" sz="2800" dirty="0" err="1"/>
              <a:t>Skee</a:t>
            </a:r>
            <a:r>
              <a:rPr lang="en-US" sz="2800" dirty="0"/>
              <a:t>-Ball. Is she playing correctly?</a:t>
            </a:r>
          </a:p>
          <a:p>
            <a:endParaRPr lang="en-US" sz="2800" dirty="0"/>
          </a:p>
          <a:p>
            <a:endParaRPr lang="en-US" sz="2800" dirty="0"/>
          </a:p>
          <a:p>
            <a:r>
              <a:rPr lang="en-US" sz="2800" dirty="0"/>
              <a:t>What is the number of tickets you will get if you get the high score?</a:t>
            </a:r>
          </a:p>
          <a:p>
            <a:endParaRPr lang="en-US" sz="2800" dirty="0"/>
          </a:p>
          <a:p>
            <a:endParaRPr lang="en-US" sz="2800" dirty="0"/>
          </a:p>
          <a:p>
            <a:r>
              <a:rPr lang="en-US" sz="2800" dirty="0"/>
              <a:t>What is the high score? </a:t>
            </a:r>
          </a:p>
        </p:txBody>
      </p:sp>
    </p:spTree>
    <p:extLst>
      <p:ext uri="{BB962C8B-B14F-4D97-AF65-F5344CB8AC3E}">
        <p14:creationId xmlns:p14="http://schemas.microsoft.com/office/powerpoint/2010/main" val="290919555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937C1B-7420-45B0-9F1D-058C749576E7}"/>
              </a:ext>
            </a:extLst>
          </p:cNvPr>
          <p:cNvPicPr>
            <a:picLocks noChangeAspect="1"/>
          </p:cNvPicPr>
          <p:nvPr/>
        </p:nvPicPr>
        <p:blipFill>
          <a:blip r:embed="rId2"/>
          <a:stretch>
            <a:fillRect/>
          </a:stretch>
        </p:blipFill>
        <p:spPr>
          <a:xfrm>
            <a:off x="0" y="0"/>
            <a:ext cx="9135333" cy="6858000"/>
          </a:xfrm>
          <a:prstGeom prst="rect">
            <a:avLst/>
          </a:prstGeom>
        </p:spPr>
      </p:pic>
      <p:sp>
        <p:nvSpPr>
          <p:cNvPr id="3" name="TextBox 2">
            <a:extLst>
              <a:ext uri="{FF2B5EF4-FFF2-40B4-BE49-F238E27FC236}">
                <a16:creationId xmlns:a16="http://schemas.microsoft.com/office/drawing/2014/main" id="{67C0223F-0D60-48B7-9E29-F47B45EC47AF}"/>
              </a:ext>
            </a:extLst>
          </p:cNvPr>
          <p:cNvSpPr txBox="1"/>
          <p:nvPr/>
        </p:nvSpPr>
        <p:spPr>
          <a:xfrm>
            <a:off x="9325156" y="1086928"/>
            <a:ext cx="2562044" cy="4401205"/>
          </a:xfrm>
          <a:prstGeom prst="rect">
            <a:avLst/>
          </a:prstGeom>
          <a:noFill/>
        </p:spPr>
        <p:txBody>
          <a:bodyPr wrap="square" rtlCol="0">
            <a:spAutoFit/>
          </a:bodyPr>
          <a:lstStyle/>
          <a:p>
            <a:r>
              <a:rPr lang="en-US" sz="2800" dirty="0"/>
              <a:t>What do you notice about the </a:t>
            </a:r>
            <a:r>
              <a:rPr lang="en-US" sz="2800" dirty="0" err="1"/>
              <a:t>Skee</a:t>
            </a:r>
            <a:r>
              <a:rPr lang="en-US" sz="2800" dirty="0"/>
              <a:t>-Ball? </a:t>
            </a:r>
          </a:p>
          <a:p>
            <a:endParaRPr lang="en-US" sz="2800" dirty="0"/>
          </a:p>
          <a:p>
            <a:r>
              <a:rPr lang="en-US" sz="2800" dirty="0"/>
              <a:t>Are you thinking of any strategies to maximize your number of points? </a:t>
            </a:r>
          </a:p>
        </p:txBody>
      </p:sp>
    </p:spTree>
    <p:extLst>
      <p:ext uri="{BB962C8B-B14F-4D97-AF65-F5344CB8AC3E}">
        <p14:creationId xmlns:p14="http://schemas.microsoft.com/office/powerpoint/2010/main" val="287356981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7B4B0-09E5-4E2D-B83A-6FB0A80F9BD3}"/>
              </a:ext>
            </a:extLst>
          </p:cNvPr>
          <p:cNvSpPr>
            <a:spLocks noGrp="1"/>
          </p:cNvSpPr>
          <p:nvPr>
            <p:ph type="title"/>
          </p:nvPr>
        </p:nvSpPr>
        <p:spPr/>
        <p:txBody>
          <a:bodyPr>
            <a:normAutofit fontScale="90000"/>
          </a:bodyPr>
          <a:lstStyle/>
          <a:p>
            <a:r>
              <a:rPr lang="en-US" sz="6600" dirty="0"/>
              <a:t>The Challenge</a:t>
            </a:r>
          </a:p>
        </p:txBody>
      </p:sp>
      <p:sp>
        <p:nvSpPr>
          <p:cNvPr id="3" name="Content Placeholder 2">
            <a:extLst>
              <a:ext uri="{FF2B5EF4-FFF2-40B4-BE49-F238E27FC236}">
                <a16:creationId xmlns:a16="http://schemas.microsoft.com/office/drawing/2014/main" id="{2772AA48-028A-4E3E-848C-20F9EA4DCC10}"/>
              </a:ext>
            </a:extLst>
          </p:cNvPr>
          <p:cNvSpPr>
            <a:spLocks noGrp="1"/>
          </p:cNvSpPr>
          <p:nvPr>
            <p:ph idx="1"/>
          </p:nvPr>
        </p:nvSpPr>
        <p:spPr/>
        <p:txBody>
          <a:bodyPr/>
          <a:lstStyle/>
          <a:p>
            <a:pPr marL="0" indent="0">
              <a:buNone/>
            </a:pPr>
            <a:r>
              <a:rPr lang="en-US" sz="4400" dirty="0"/>
              <a:t>How can you get 450 points playing </a:t>
            </a:r>
            <a:r>
              <a:rPr lang="en-US" sz="4400" dirty="0" err="1"/>
              <a:t>Skee</a:t>
            </a:r>
            <a:r>
              <a:rPr lang="en-US" sz="4400" dirty="0"/>
              <a:t>-Ball and win the grand prize?</a:t>
            </a:r>
          </a:p>
          <a:p>
            <a:pPr marL="0" indent="0">
              <a:buNone/>
            </a:pPr>
            <a:endParaRPr lang="en-US" dirty="0"/>
          </a:p>
        </p:txBody>
      </p:sp>
    </p:spTree>
    <p:extLst>
      <p:ext uri="{BB962C8B-B14F-4D97-AF65-F5344CB8AC3E}">
        <p14:creationId xmlns:p14="http://schemas.microsoft.com/office/powerpoint/2010/main" val="1575783763"/>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54131-0C69-4A78-9254-FC357442903D}"/>
              </a:ext>
            </a:extLst>
          </p:cNvPr>
          <p:cNvSpPr>
            <a:spLocks noGrp="1"/>
          </p:cNvSpPr>
          <p:nvPr>
            <p:ph type="title"/>
          </p:nvPr>
        </p:nvSpPr>
        <p:spPr>
          <a:xfrm>
            <a:off x="888631" y="2358391"/>
            <a:ext cx="3498979" cy="2453676"/>
          </a:xfrm>
        </p:spPr>
        <p:txBody>
          <a:bodyPr>
            <a:normAutofit/>
          </a:bodyPr>
          <a:lstStyle/>
          <a:p>
            <a:r>
              <a:rPr lang="en-US"/>
              <a:t>Consider this: </a:t>
            </a:r>
          </a:p>
        </p:txBody>
      </p:sp>
      <p:sp>
        <p:nvSpPr>
          <p:cNvPr id="3" name="Content Placeholder 2">
            <a:extLst>
              <a:ext uri="{FF2B5EF4-FFF2-40B4-BE49-F238E27FC236}">
                <a16:creationId xmlns:a16="http://schemas.microsoft.com/office/drawing/2014/main" id="{888282FD-875A-4917-837A-E8A8D39A6CC3}"/>
              </a:ext>
            </a:extLst>
          </p:cNvPr>
          <p:cNvSpPr>
            <a:spLocks noGrp="1"/>
          </p:cNvSpPr>
          <p:nvPr>
            <p:ph idx="1"/>
          </p:nvPr>
        </p:nvSpPr>
        <p:spPr>
          <a:xfrm>
            <a:off x="5118447" y="3400262"/>
            <a:ext cx="6281873" cy="3276583"/>
          </a:xfrm>
        </p:spPr>
        <p:txBody>
          <a:bodyPr>
            <a:normAutofit fontScale="92500" lnSpcReduction="10000"/>
          </a:bodyPr>
          <a:lstStyle/>
          <a:p>
            <a:pPr marL="0" indent="0">
              <a:lnSpc>
                <a:spcPct val="110000"/>
              </a:lnSpc>
              <a:buNone/>
            </a:pPr>
            <a:r>
              <a:rPr lang="en-US" sz="2400" dirty="0"/>
              <a:t>One round of </a:t>
            </a:r>
            <a:r>
              <a:rPr lang="en-US" sz="2400" dirty="0" err="1"/>
              <a:t>Skee</a:t>
            </a:r>
            <a:r>
              <a:rPr lang="en-US" sz="2400" dirty="0"/>
              <a:t>-Ball uses 9 balls.  In reality, kids often throw the balls into another lane, so sometimes you have more or less than 9.  </a:t>
            </a:r>
          </a:p>
          <a:p>
            <a:pPr marL="0" indent="0">
              <a:lnSpc>
                <a:spcPct val="110000"/>
              </a:lnSpc>
              <a:buNone/>
            </a:pPr>
            <a:endParaRPr lang="en-US" sz="2400" dirty="0"/>
          </a:p>
          <a:p>
            <a:pPr marL="0" indent="0">
              <a:lnSpc>
                <a:spcPct val="110000"/>
              </a:lnSpc>
              <a:buNone/>
            </a:pPr>
            <a:r>
              <a:rPr lang="en-US" sz="2400" dirty="0"/>
              <a:t>The game ends when 9 balls go back into the machine, so throwing additional balls from other lanes is not an option for getting more points.</a:t>
            </a:r>
          </a:p>
        </p:txBody>
      </p:sp>
      <p:pic>
        <p:nvPicPr>
          <p:cNvPr id="105" name="Picture 104">
            <a:extLst>
              <a:ext uri="{FF2B5EF4-FFF2-40B4-BE49-F238E27FC236}">
                <a16:creationId xmlns:a16="http://schemas.microsoft.com/office/drawing/2014/main" id="{0F13FF2C-E863-4E76-8BE0-7E561C0B113E}"/>
              </a:ext>
            </a:extLst>
          </p:cNvPr>
          <p:cNvPicPr>
            <a:picLocks noChangeAspect="1"/>
          </p:cNvPicPr>
          <p:nvPr/>
        </p:nvPicPr>
        <p:blipFill rotWithShape="1">
          <a:blip r:embed="rId2"/>
          <a:srcRect l="5952" r="49141" b="40541"/>
          <a:stretch/>
        </p:blipFill>
        <p:spPr>
          <a:xfrm>
            <a:off x="6586727" y="287337"/>
            <a:ext cx="3094942" cy="2940207"/>
          </a:xfrm>
          <a:prstGeom prst="rect">
            <a:avLst/>
          </a:prstGeom>
          <a:ln>
            <a:solidFill>
              <a:schemeClr val="accent1"/>
            </a:solidFill>
          </a:ln>
        </p:spPr>
      </p:pic>
    </p:spTree>
    <p:extLst>
      <p:ext uri="{BB962C8B-B14F-4D97-AF65-F5344CB8AC3E}">
        <p14:creationId xmlns:p14="http://schemas.microsoft.com/office/powerpoint/2010/main" val="326776820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91568E-5D5D-4D61-8FCC-D1D058232C62}"/>
              </a:ext>
            </a:extLst>
          </p:cNvPr>
          <p:cNvPicPr>
            <a:picLocks noChangeAspect="1"/>
          </p:cNvPicPr>
          <p:nvPr/>
        </p:nvPicPr>
        <p:blipFill rotWithShape="1">
          <a:blip r:embed="rId2"/>
          <a:srcRect l="3160" r="14554"/>
          <a:stretch/>
        </p:blipFill>
        <p:spPr>
          <a:xfrm>
            <a:off x="972115" y="960214"/>
            <a:ext cx="5641848" cy="4919472"/>
          </a:xfrm>
          <a:prstGeom prst="rect">
            <a:avLst/>
          </a:prstGeom>
          <a:ln w="12700">
            <a:noFill/>
          </a:ln>
        </p:spPr>
      </p:pic>
      <p:sp>
        <p:nvSpPr>
          <p:cNvPr id="2" name="Title 1">
            <a:extLst>
              <a:ext uri="{FF2B5EF4-FFF2-40B4-BE49-F238E27FC236}">
                <a16:creationId xmlns:a16="http://schemas.microsoft.com/office/drawing/2014/main" id="{F730089F-CF97-487E-8102-D457DFF92A36}"/>
              </a:ext>
            </a:extLst>
          </p:cNvPr>
          <p:cNvSpPr>
            <a:spLocks noGrp="1"/>
          </p:cNvSpPr>
          <p:nvPr>
            <p:ph type="title"/>
          </p:nvPr>
        </p:nvSpPr>
        <p:spPr>
          <a:xfrm>
            <a:off x="7361031" y="399449"/>
            <a:ext cx="4123738" cy="1042601"/>
          </a:xfrm>
        </p:spPr>
        <p:txBody>
          <a:bodyPr>
            <a:normAutofit/>
          </a:bodyPr>
          <a:lstStyle/>
          <a:p>
            <a:pPr algn="l"/>
            <a:r>
              <a:rPr lang="en-US" sz="4400" u="sng" dirty="0">
                <a:solidFill>
                  <a:srgbClr val="92D050"/>
                </a:solidFill>
              </a:rPr>
              <a:t>Consider this: </a:t>
            </a:r>
          </a:p>
        </p:txBody>
      </p:sp>
      <p:sp>
        <p:nvSpPr>
          <p:cNvPr id="3" name="Content Placeholder 2">
            <a:extLst>
              <a:ext uri="{FF2B5EF4-FFF2-40B4-BE49-F238E27FC236}">
                <a16:creationId xmlns:a16="http://schemas.microsoft.com/office/drawing/2014/main" id="{9DBE551F-6B26-45AF-97A9-D120BB4290C2}"/>
              </a:ext>
            </a:extLst>
          </p:cNvPr>
          <p:cNvSpPr>
            <a:spLocks noGrp="1"/>
          </p:cNvSpPr>
          <p:nvPr>
            <p:ph idx="1"/>
          </p:nvPr>
        </p:nvSpPr>
        <p:spPr>
          <a:xfrm>
            <a:off x="7293817" y="1575400"/>
            <a:ext cx="4099607" cy="4998395"/>
          </a:xfrm>
        </p:spPr>
        <p:txBody>
          <a:bodyPr>
            <a:normAutofit fontScale="92500"/>
          </a:bodyPr>
          <a:lstStyle/>
          <a:p>
            <a:pPr marL="0" indent="0">
              <a:lnSpc>
                <a:spcPct val="110000"/>
              </a:lnSpc>
              <a:buClr>
                <a:srgbClr val="FBB544"/>
              </a:buClr>
              <a:buNone/>
            </a:pPr>
            <a:r>
              <a:rPr lang="en-US" sz="2400" dirty="0"/>
              <a:t>Earning 100, 50, 40, 30, and 20 points is fairly obvious as the ball has to go down the corresponding hole.  However, when you don’t make it into 100, 50, 40, 30, or 20 points, there is a big curve to catch all the falling balls.  This curve empties into the 10 points hole.  So, if you miss one of the higher scoring holes, you will almost always earn at least 10 points when it falls down.</a:t>
            </a:r>
          </a:p>
        </p:txBody>
      </p:sp>
    </p:spTree>
    <p:extLst>
      <p:ext uri="{BB962C8B-B14F-4D97-AF65-F5344CB8AC3E}">
        <p14:creationId xmlns:p14="http://schemas.microsoft.com/office/powerpoint/2010/main" val="68241908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D19A7-82E2-4345-A61B-32AD0D75A0CC}"/>
              </a:ext>
            </a:extLst>
          </p:cNvPr>
          <p:cNvSpPr>
            <a:spLocks noGrp="1"/>
          </p:cNvSpPr>
          <p:nvPr>
            <p:ph type="title"/>
          </p:nvPr>
        </p:nvSpPr>
        <p:spPr/>
        <p:txBody>
          <a:bodyPr/>
          <a:lstStyle/>
          <a:p>
            <a:r>
              <a:rPr lang="en-US" dirty="0"/>
              <a:t>Consider this: </a:t>
            </a:r>
          </a:p>
        </p:txBody>
      </p:sp>
      <p:sp>
        <p:nvSpPr>
          <p:cNvPr id="3" name="Content Placeholder 2">
            <a:extLst>
              <a:ext uri="{FF2B5EF4-FFF2-40B4-BE49-F238E27FC236}">
                <a16:creationId xmlns:a16="http://schemas.microsoft.com/office/drawing/2014/main" id="{0B7D8B24-BAAB-4D8C-A817-C90FD67B3D42}"/>
              </a:ext>
            </a:extLst>
          </p:cNvPr>
          <p:cNvSpPr>
            <a:spLocks noGrp="1"/>
          </p:cNvSpPr>
          <p:nvPr>
            <p:ph idx="1"/>
          </p:nvPr>
        </p:nvSpPr>
        <p:spPr/>
        <p:txBody>
          <a:bodyPr>
            <a:normAutofit lnSpcReduction="10000"/>
          </a:bodyPr>
          <a:lstStyle/>
          <a:p>
            <a:pPr marL="0" indent="0">
              <a:buNone/>
            </a:pPr>
            <a:r>
              <a:rPr lang="en-US" sz="3200" dirty="0"/>
              <a:t>The grand prize goes up one ticket every time someone plays the game without winning the grand prize.  So, it could conceivably go very high.  When the grand prize is won, it goes back down to 100 tickets so it is still a good bonus.  You also win the tickets for the 450 points.</a:t>
            </a:r>
          </a:p>
        </p:txBody>
      </p:sp>
    </p:spTree>
    <p:extLst>
      <p:ext uri="{BB962C8B-B14F-4D97-AF65-F5344CB8AC3E}">
        <p14:creationId xmlns:p14="http://schemas.microsoft.com/office/powerpoint/2010/main" val="16009972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58CB8-2EFE-4215-9680-BAD96AF792F3}"/>
              </a:ext>
            </a:extLst>
          </p:cNvPr>
          <p:cNvSpPr>
            <a:spLocks noGrp="1"/>
          </p:cNvSpPr>
          <p:nvPr>
            <p:ph type="title"/>
          </p:nvPr>
        </p:nvSpPr>
        <p:spPr/>
        <p:txBody>
          <a:bodyPr/>
          <a:lstStyle/>
          <a:p>
            <a:r>
              <a:rPr lang="en-US" dirty="0"/>
              <a:t>What would happen? </a:t>
            </a:r>
          </a:p>
        </p:txBody>
      </p:sp>
      <p:sp>
        <p:nvSpPr>
          <p:cNvPr id="3" name="Content Placeholder 2">
            <a:extLst>
              <a:ext uri="{FF2B5EF4-FFF2-40B4-BE49-F238E27FC236}">
                <a16:creationId xmlns:a16="http://schemas.microsoft.com/office/drawing/2014/main" id="{805704A9-1D1D-4C7C-AD79-F8DBD9AD4BBB}"/>
              </a:ext>
            </a:extLst>
          </p:cNvPr>
          <p:cNvSpPr>
            <a:spLocks noGrp="1"/>
          </p:cNvSpPr>
          <p:nvPr>
            <p:ph idx="1"/>
          </p:nvPr>
        </p:nvSpPr>
        <p:spPr>
          <a:xfrm>
            <a:off x="5118447" y="3876674"/>
            <a:ext cx="6281873" cy="2746548"/>
          </a:xfrm>
        </p:spPr>
        <p:txBody>
          <a:bodyPr>
            <a:normAutofit/>
          </a:bodyPr>
          <a:lstStyle/>
          <a:p>
            <a:r>
              <a:rPr lang="en-US" sz="2400" dirty="0"/>
              <a:t>What is the high score you need? </a:t>
            </a:r>
          </a:p>
          <a:p>
            <a:r>
              <a:rPr lang="en-US" sz="2400" dirty="0"/>
              <a:t>What would happen if you rolled a 100?</a:t>
            </a:r>
          </a:p>
          <a:p>
            <a:r>
              <a:rPr lang="en-US" sz="2400" dirty="0"/>
              <a:t>How hard is it to roll a 100? </a:t>
            </a:r>
          </a:p>
          <a:p>
            <a:r>
              <a:rPr lang="en-US" sz="2400" dirty="0"/>
              <a:t>What happens if you miss every shot? </a:t>
            </a:r>
          </a:p>
        </p:txBody>
      </p:sp>
      <p:pic>
        <p:nvPicPr>
          <p:cNvPr id="4" name="Picture 3">
            <a:extLst>
              <a:ext uri="{FF2B5EF4-FFF2-40B4-BE49-F238E27FC236}">
                <a16:creationId xmlns:a16="http://schemas.microsoft.com/office/drawing/2014/main" id="{E49B9601-2278-42D3-A353-1BD19830B61F}"/>
              </a:ext>
            </a:extLst>
          </p:cNvPr>
          <p:cNvPicPr>
            <a:picLocks noChangeAspect="1"/>
          </p:cNvPicPr>
          <p:nvPr/>
        </p:nvPicPr>
        <p:blipFill rotWithShape="1">
          <a:blip r:embed="rId2"/>
          <a:srcRect l="5952" r="49141" b="40541"/>
          <a:stretch/>
        </p:blipFill>
        <p:spPr>
          <a:xfrm>
            <a:off x="6005702" y="98985"/>
            <a:ext cx="3976498" cy="3777689"/>
          </a:xfrm>
          <a:prstGeom prst="rect">
            <a:avLst/>
          </a:prstGeom>
          <a:ln>
            <a:solidFill>
              <a:schemeClr val="accent1"/>
            </a:solidFill>
          </a:ln>
        </p:spPr>
      </p:pic>
    </p:spTree>
    <p:extLst>
      <p:ext uri="{BB962C8B-B14F-4D97-AF65-F5344CB8AC3E}">
        <p14:creationId xmlns:p14="http://schemas.microsoft.com/office/powerpoint/2010/main" val="18312971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78C30D"/>
      </a:accent1>
      <a:accent2>
        <a:srgbClr val="099B62"/>
      </a:accent2>
      <a:accent3>
        <a:srgbClr val="21CFDF"/>
      </a:accent3>
      <a:accent4>
        <a:srgbClr val="179FDF"/>
      </a:accent4>
      <a:accent5>
        <a:srgbClr val="E75710"/>
      </a:accent5>
      <a:accent6>
        <a:srgbClr val="F89C19"/>
      </a:accent6>
      <a:hlink>
        <a:srgbClr val="7CDE25"/>
      </a:hlink>
      <a:folHlink>
        <a:srgbClr val="BCE8A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EF0781-FB17-4F1F-B3B1-699933968CEA}"/>
    </a:ext>
  </a:extLst>
</a:theme>
</file>

<file path=docProps/app.xml><?xml version="1.0" encoding="utf-8"?>
<Properties xmlns="http://schemas.openxmlformats.org/officeDocument/2006/extended-properties" xmlns:vt="http://schemas.openxmlformats.org/officeDocument/2006/docPropsVTypes">
  <Template>TM16401371[[fn=Atlas]]</Template>
  <TotalTime>37</TotalTime>
  <Words>334</Words>
  <Application>Microsoft Office PowerPoint</Application>
  <PresentationFormat>Widescreen</PresentationFormat>
  <Paragraphs>28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 Light</vt:lpstr>
      <vt:lpstr>Rockwell</vt:lpstr>
      <vt:lpstr>Wingdings</vt:lpstr>
      <vt:lpstr>Atlas</vt:lpstr>
      <vt:lpstr>How can you win a lot of tickets at Chuck E. Cheese’s? </vt:lpstr>
      <vt:lpstr>The Situation</vt:lpstr>
      <vt:lpstr>PowerPoint Presentation</vt:lpstr>
      <vt:lpstr>PowerPoint Presentation</vt:lpstr>
      <vt:lpstr>The Challenge</vt:lpstr>
      <vt:lpstr>Consider this: </vt:lpstr>
      <vt:lpstr>Consider this: </vt:lpstr>
      <vt:lpstr>Consider this: </vt:lpstr>
      <vt:lpstr>What would happen?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you win every prize at Chuck E. Cheese’s?</dc:title>
  <dc:creator>Mackenzie McNickle</dc:creator>
  <cp:lastModifiedBy>Mackenzie McNickle</cp:lastModifiedBy>
  <cp:revision>5</cp:revision>
  <dcterms:created xsi:type="dcterms:W3CDTF">2017-09-08T16:13:12Z</dcterms:created>
  <dcterms:modified xsi:type="dcterms:W3CDTF">2017-09-08T16:50:17Z</dcterms:modified>
</cp:coreProperties>
</file>