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9" r:id="rId11"/>
    <p:sldId id="267" r:id="rId12"/>
    <p:sldId id="266" r:id="rId13"/>
  </p:sldIdLst>
  <p:sldSz cx="10160000" cy="8763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1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434131"/>
            <a:ext cx="7620000" cy="3050822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602604"/>
            <a:ext cx="7620000" cy="211569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69BF-8BA8-48A7-8240-C04292970CFB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946-0580-4D60-A8B6-9A8A935AB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54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69BF-8BA8-48A7-8240-C04292970CFB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946-0580-4D60-A8B6-9A8A935AB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1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66549"/>
            <a:ext cx="2190750" cy="7426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66549"/>
            <a:ext cx="6445250" cy="7426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69BF-8BA8-48A7-8240-C04292970CFB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946-0580-4D60-A8B6-9A8A935AB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8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69BF-8BA8-48A7-8240-C04292970CFB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946-0580-4D60-A8B6-9A8A935AB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6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184667"/>
            <a:ext cx="8763000" cy="3645164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864316"/>
            <a:ext cx="8763000" cy="191690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69BF-8BA8-48A7-8240-C04292970CFB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946-0580-4D60-A8B6-9A8A935AB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1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332743"/>
            <a:ext cx="4318000" cy="5560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332743"/>
            <a:ext cx="4318000" cy="5560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69BF-8BA8-48A7-8240-C04292970CFB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946-0580-4D60-A8B6-9A8A935AB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1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66551"/>
            <a:ext cx="8763000" cy="16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148153"/>
            <a:ext cx="4298156" cy="105277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200929"/>
            <a:ext cx="4298156" cy="4708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148153"/>
            <a:ext cx="4319323" cy="105277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200929"/>
            <a:ext cx="4319323" cy="4708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69BF-8BA8-48A7-8240-C04292970CFB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946-0580-4D60-A8B6-9A8A935AB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9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69BF-8BA8-48A7-8240-C04292970CFB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946-0580-4D60-A8B6-9A8A935AB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9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69BF-8BA8-48A7-8240-C04292970CFB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946-0580-4D60-A8B6-9A8A935AB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1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84200"/>
            <a:ext cx="3276864" cy="20447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261712"/>
            <a:ext cx="5143500" cy="6227410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628900"/>
            <a:ext cx="3276864" cy="4870362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69BF-8BA8-48A7-8240-C04292970CFB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946-0580-4D60-A8B6-9A8A935AB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5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84200"/>
            <a:ext cx="3276864" cy="20447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261712"/>
            <a:ext cx="5143500" cy="622741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628900"/>
            <a:ext cx="3276864" cy="4870362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69BF-8BA8-48A7-8240-C04292970CFB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946-0580-4D60-A8B6-9A8A935AB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0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66551"/>
            <a:ext cx="8763000" cy="16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332743"/>
            <a:ext cx="8763000" cy="5560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8122005"/>
            <a:ext cx="2286000" cy="466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69BF-8BA8-48A7-8240-C04292970CFB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8122005"/>
            <a:ext cx="3429000" cy="466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8122005"/>
            <a:ext cx="2286000" cy="466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72946-0580-4D60-A8B6-9A8A935AB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3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science/space/sun/preview.we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00" y="279400"/>
            <a:ext cx="8102600" cy="63094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500" b="1">
                <a:solidFill>
                  <a:srgbClr val="FFFFFF"/>
                </a:solidFill>
                <a:latin typeface="Cambria - 47"/>
              </a:rPr>
              <a:t>What is our solar system?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0539" y="1308235"/>
            <a:ext cx="7569200" cy="37548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>
                <a:solidFill>
                  <a:srgbClr val="FFFFFF"/>
                </a:solidFill>
                <a:latin typeface="Cambria - 36"/>
              </a:rPr>
              <a:t>The Sun </a:t>
            </a:r>
          </a:p>
          <a:p>
            <a:pPr>
              <a:lnSpc>
                <a:spcPct val="150000"/>
              </a:lnSpc>
            </a:pPr>
            <a:r>
              <a:rPr lang="en-US" sz="2700" dirty="0">
                <a:solidFill>
                  <a:srgbClr val="FFFFFF"/>
                </a:solidFill>
                <a:latin typeface="Cambria - 36"/>
              </a:rPr>
              <a:t>The eight planets that orbit the sun </a:t>
            </a:r>
          </a:p>
          <a:p>
            <a:pPr>
              <a:lnSpc>
                <a:spcPct val="150000"/>
              </a:lnSpc>
            </a:pPr>
            <a:r>
              <a:rPr lang="en-US" sz="2700" dirty="0">
                <a:solidFill>
                  <a:srgbClr val="FFFFFF"/>
                </a:solidFill>
                <a:latin typeface="Cambria - 36"/>
              </a:rPr>
              <a:t>The moons that orbit the planets </a:t>
            </a:r>
          </a:p>
          <a:p>
            <a:pPr>
              <a:lnSpc>
                <a:spcPct val="150000"/>
              </a:lnSpc>
            </a:pPr>
            <a:r>
              <a:rPr lang="en-US" sz="2700" dirty="0">
                <a:solidFill>
                  <a:srgbClr val="FFFFFF"/>
                </a:solidFill>
                <a:latin typeface="Cambria - 36"/>
              </a:rPr>
              <a:t>Other objects </a:t>
            </a:r>
          </a:p>
          <a:p>
            <a:pPr>
              <a:lnSpc>
                <a:spcPct val="150000"/>
              </a:lnSpc>
            </a:pPr>
            <a:r>
              <a:rPr lang="en-US" sz="2700" dirty="0">
                <a:solidFill>
                  <a:srgbClr val="FFFFFF"/>
                </a:solidFill>
                <a:latin typeface="Cambria - 36"/>
              </a:rPr>
              <a:t> - asteroids </a:t>
            </a:r>
          </a:p>
          <a:p>
            <a:pPr>
              <a:lnSpc>
                <a:spcPct val="150000"/>
              </a:lnSpc>
            </a:pPr>
            <a:r>
              <a:rPr lang="en-US" sz="2700" dirty="0">
                <a:solidFill>
                  <a:srgbClr val="FFFFFF"/>
                </a:solidFill>
                <a:latin typeface="Cambria - 36"/>
              </a:rPr>
              <a:t> - comets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6130079-266E-4408-9EA9-C593C8E4B1E6}"/>
              </a:ext>
            </a:extLst>
          </p:cNvPr>
          <p:cNvGrpSpPr/>
          <p:nvPr/>
        </p:nvGrpSpPr>
        <p:grpSpPr>
          <a:xfrm>
            <a:off x="1285698" y="1614033"/>
            <a:ext cx="237257" cy="1996831"/>
            <a:chOff x="1285698" y="1614033"/>
            <a:chExt cx="237257" cy="1996831"/>
          </a:xfrm>
        </p:grpSpPr>
        <p:sp>
          <p:nvSpPr>
            <p:cNvPr id="4" name="Freeform 3"/>
            <p:cNvSpPr/>
            <p:nvPr/>
          </p:nvSpPr>
          <p:spPr>
            <a:xfrm>
              <a:off x="1304260" y="1614033"/>
              <a:ext cx="218695" cy="189866"/>
            </a:xfrm>
            <a:custGeom>
              <a:avLst/>
              <a:gdLst/>
              <a:ahLst/>
              <a:cxnLst/>
              <a:rect l="0" t="0" r="0" b="0"/>
              <a:pathLst>
                <a:path w="218695" h="189866">
                  <a:moveTo>
                    <a:pt x="109347" y="0"/>
                  </a:moveTo>
                  <a:lnTo>
                    <a:pt x="136017" y="72263"/>
                  </a:lnTo>
                  <a:lnTo>
                    <a:pt x="218694" y="72263"/>
                  </a:lnTo>
                  <a:lnTo>
                    <a:pt x="152527" y="117602"/>
                  </a:lnTo>
                  <a:lnTo>
                    <a:pt x="176403" y="189865"/>
                  </a:lnTo>
                  <a:lnTo>
                    <a:pt x="109347" y="147066"/>
                  </a:lnTo>
                  <a:lnTo>
                    <a:pt x="42291" y="189865"/>
                  </a:lnTo>
                  <a:lnTo>
                    <a:pt x="66167" y="117602"/>
                  </a:lnTo>
                  <a:lnTo>
                    <a:pt x="0" y="72263"/>
                  </a:lnTo>
                  <a:lnTo>
                    <a:pt x="82677" y="72263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291560" y="2185533"/>
              <a:ext cx="218695" cy="189866"/>
            </a:xfrm>
            <a:custGeom>
              <a:avLst/>
              <a:gdLst/>
              <a:ahLst/>
              <a:cxnLst/>
              <a:rect l="0" t="0" r="0" b="0"/>
              <a:pathLst>
                <a:path w="218695" h="189866">
                  <a:moveTo>
                    <a:pt x="109347" y="0"/>
                  </a:moveTo>
                  <a:lnTo>
                    <a:pt x="136017" y="72263"/>
                  </a:lnTo>
                  <a:lnTo>
                    <a:pt x="218694" y="72263"/>
                  </a:lnTo>
                  <a:lnTo>
                    <a:pt x="152527" y="117602"/>
                  </a:lnTo>
                  <a:lnTo>
                    <a:pt x="176403" y="189865"/>
                  </a:lnTo>
                  <a:lnTo>
                    <a:pt x="109347" y="147066"/>
                  </a:lnTo>
                  <a:lnTo>
                    <a:pt x="42291" y="189865"/>
                  </a:lnTo>
                  <a:lnTo>
                    <a:pt x="66167" y="117602"/>
                  </a:lnTo>
                  <a:lnTo>
                    <a:pt x="0" y="72263"/>
                  </a:lnTo>
                  <a:lnTo>
                    <a:pt x="82677" y="72263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285698" y="2840544"/>
              <a:ext cx="218695" cy="189866"/>
            </a:xfrm>
            <a:custGeom>
              <a:avLst/>
              <a:gdLst/>
              <a:ahLst/>
              <a:cxnLst/>
              <a:rect l="0" t="0" r="0" b="0"/>
              <a:pathLst>
                <a:path w="218695" h="189866">
                  <a:moveTo>
                    <a:pt x="109347" y="0"/>
                  </a:moveTo>
                  <a:lnTo>
                    <a:pt x="136017" y="72263"/>
                  </a:lnTo>
                  <a:lnTo>
                    <a:pt x="218694" y="72263"/>
                  </a:lnTo>
                  <a:lnTo>
                    <a:pt x="152527" y="117602"/>
                  </a:lnTo>
                  <a:lnTo>
                    <a:pt x="176403" y="189865"/>
                  </a:lnTo>
                  <a:lnTo>
                    <a:pt x="109347" y="147066"/>
                  </a:lnTo>
                  <a:lnTo>
                    <a:pt x="42291" y="189865"/>
                  </a:lnTo>
                  <a:lnTo>
                    <a:pt x="66167" y="117602"/>
                  </a:lnTo>
                  <a:lnTo>
                    <a:pt x="0" y="72263"/>
                  </a:lnTo>
                  <a:lnTo>
                    <a:pt x="82677" y="72263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304260" y="3420998"/>
              <a:ext cx="218695" cy="189866"/>
            </a:xfrm>
            <a:custGeom>
              <a:avLst/>
              <a:gdLst/>
              <a:ahLst/>
              <a:cxnLst/>
              <a:rect l="0" t="0" r="0" b="0"/>
              <a:pathLst>
                <a:path w="218695" h="189866">
                  <a:moveTo>
                    <a:pt x="109347" y="0"/>
                  </a:moveTo>
                  <a:lnTo>
                    <a:pt x="136017" y="72263"/>
                  </a:lnTo>
                  <a:lnTo>
                    <a:pt x="218694" y="72263"/>
                  </a:lnTo>
                  <a:lnTo>
                    <a:pt x="152527" y="117602"/>
                  </a:lnTo>
                  <a:lnTo>
                    <a:pt x="176403" y="189865"/>
                  </a:lnTo>
                  <a:lnTo>
                    <a:pt x="109347" y="147066"/>
                  </a:lnTo>
                  <a:lnTo>
                    <a:pt x="42291" y="189865"/>
                  </a:lnTo>
                  <a:lnTo>
                    <a:pt x="66167" y="117602"/>
                  </a:lnTo>
                  <a:lnTo>
                    <a:pt x="0" y="72263"/>
                  </a:lnTo>
                  <a:lnTo>
                    <a:pt x="82677" y="72263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5407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social media post&#10;&#10;Description generated with high confidence">
            <a:extLst>
              <a:ext uri="{FF2B5EF4-FFF2-40B4-BE49-F238E27FC236}">
                <a16:creationId xmlns:a16="http://schemas.microsoft.com/office/drawing/2014/main" id="{297D5413-6CD7-47B1-B633-D299131EC1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36" r="1" b="14558"/>
          <a:stretch/>
        </p:blipFill>
        <p:spPr>
          <a:xfrm>
            <a:off x="0" y="-57086"/>
            <a:ext cx="10159980" cy="8762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8DC682-661C-45FF-8E00-9AC5D40648FB}"/>
              </a:ext>
            </a:extLst>
          </p:cNvPr>
          <p:cNvSpPr txBox="1"/>
          <p:nvPr/>
        </p:nvSpPr>
        <p:spPr>
          <a:xfrm>
            <a:off x="1600200" y="1500554"/>
            <a:ext cx="8559800" cy="147835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Cambria - 35"/>
              </a:rPr>
              <a:t>Most of Earth's thermal (heat) and light energy comes from the Sun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831677-F620-420D-925B-FE76F471C2FC}"/>
              </a:ext>
            </a:extLst>
          </p:cNvPr>
          <p:cNvSpPr/>
          <p:nvPr/>
        </p:nvSpPr>
        <p:spPr>
          <a:xfrm>
            <a:off x="1652341" y="3739634"/>
            <a:ext cx="8176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mbria - 35"/>
              </a:rPr>
              <a:t>The Sun is the largest star in our Solar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1ACAA-EB3B-4819-A8B3-ECFE5B37C921}"/>
              </a:ext>
            </a:extLst>
          </p:cNvPr>
          <p:cNvSpPr/>
          <p:nvPr/>
        </p:nvSpPr>
        <p:spPr>
          <a:xfrm>
            <a:off x="1600200" y="227656"/>
            <a:ext cx="23984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latin typeface="Cambria - 47"/>
              </a:rPr>
              <a:t>The Sun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888CE4-9910-4C0E-A09F-07BD27CEC9DA}"/>
              </a:ext>
            </a:extLst>
          </p:cNvPr>
          <p:cNvSpPr/>
          <p:nvPr/>
        </p:nvSpPr>
        <p:spPr>
          <a:xfrm>
            <a:off x="7271700" y="600752"/>
            <a:ext cx="2556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mbria - 23"/>
              </a:rPr>
              <a:t>write these notes down!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637896-DE2E-4089-A643-B74C9CB6EAA2}"/>
              </a:ext>
            </a:extLst>
          </p:cNvPr>
          <p:cNvSpPr/>
          <p:nvPr/>
        </p:nvSpPr>
        <p:spPr>
          <a:xfrm>
            <a:off x="1652341" y="5085136"/>
            <a:ext cx="58827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ambria - 35"/>
              </a:rPr>
              <a:t>The Sun is a ball of hot gases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475CBD-5551-45B4-918B-14B4B5606B80}"/>
              </a:ext>
            </a:extLst>
          </p:cNvPr>
          <p:cNvSpPr/>
          <p:nvPr/>
        </p:nvSpPr>
        <p:spPr>
          <a:xfrm>
            <a:off x="1600200" y="6370068"/>
            <a:ext cx="8559780" cy="1651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Cambria - 35"/>
              </a:rPr>
              <a:t>The Sun is very far away, but looks large to us because it is extremely large</a:t>
            </a:r>
          </a:p>
        </p:txBody>
      </p:sp>
    </p:spTree>
    <p:extLst>
      <p:ext uri="{BB962C8B-B14F-4D97-AF65-F5344CB8AC3E}">
        <p14:creationId xmlns:p14="http://schemas.microsoft.com/office/powerpoint/2010/main" val="2053166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3074" y="213137"/>
            <a:ext cx="7686716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>
                <a:solidFill>
                  <a:srgbClr val="FFFFFF"/>
                </a:solidFill>
                <a:latin typeface="Cambria - 35"/>
              </a:rPr>
              <a:t>Why do we need energy from the Sun? 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0" y="1123950"/>
            <a:ext cx="7786116" cy="43703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406400" y="5903702"/>
            <a:ext cx="9664700" cy="8925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>
                <a:solidFill>
                  <a:srgbClr val="FFFFFF"/>
                </a:solidFill>
                <a:latin typeface="Cambria - 35"/>
              </a:rPr>
              <a:t>Plants need sunlight! What would happen if there were no plants?</a:t>
            </a:r>
          </a:p>
        </p:txBody>
      </p:sp>
    </p:spTree>
    <p:extLst>
      <p:ext uri="{BB962C8B-B14F-4D97-AF65-F5344CB8AC3E}">
        <p14:creationId xmlns:p14="http://schemas.microsoft.com/office/powerpoint/2010/main" val="3686788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7429500" cy="1079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08644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762000"/>
            <a:ext cx="10160000" cy="56164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53151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4100" y="635000"/>
            <a:ext cx="4826000" cy="63094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500" b="1">
                <a:solidFill>
                  <a:srgbClr val="FFFFFF"/>
                </a:solidFill>
                <a:latin typeface="Cambria - 47"/>
              </a:rPr>
              <a:t>What is a star?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5800" y="2095500"/>
            <a:ext cx="7874000" cy="16927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dirty="0">
                <a:solidFill>
                  <a:srgbClr val="FFFFFF"/>
                </a:solidFill>
                <a:latin typeface="Cambria - 35"/>
              </a:rPr>
              <a:t>A ball of hot gas that gives off energy </a:t>
            </a:r>
          </a:p>
          <a:p>
            <a:endParaRPr lang="en-US" sz="2600" dirty="0">
              <a:solidFill>
                <a:srgbClr val="FFFFFF"/>
              </a:solidFill>
              <a:latin typeface="Cambria - 35"/>
            </a:endParaRPr>
          </a:p>
          <a:p>
            <a:r>
              <a:rPr lang="en-US" sz="2600" dirty="0">
                <a:solidFill>
                  <a:srgbClr val="FFFFFF"/>
                </a:solidFill>
                <a:latin typeface="Cambria - 35"/>
              </a:rPr>
              <a:t>The Sun is the star at the center of our solar system </a:t>
            </a:r>
          </a:p>
          <a:p>
            <a:endParaRPr lang="en-US" sz="2600" dirty="0">
              <a:solidFill>
                <a:srgbClr val="FFFFFF"/>
              </a:solidFill>
              <a:latin typeface="Cambria - 35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05072F-23EF-4464-9176-810D55853E8E}"/>
              </a:ext>
            </a:extLst>
          </p:cNvPr>
          <p:cNvGrpSpPr/>
          <p:nvPr/>
        </p:nvGrpSpPr>
        <p:grpSpPr>
          <a:xfrm>
            <a:off x="1500690" y="2244148"/>
            <a:ext cx="218696" cy="963325"/>
            <a:chOff x="1500690" y="2244148"/>
            <a:chExt cx="218696" cy="963325"/>
          </a:xfrm>
        </p:grpSpPr>
        <p:sp>
          <p:nvSpPr>
            <p:cNvPr id="4" name="Freeform 3"/>
            <p:cNvSpPr/>
            <p:nvPr/>
          </p:nvSpPr>
          <p:spPr>
            <a:xfrm>
              <a:off x="1500690" y="2244148"/>
              <a:ext cx="218695" cy="189866"/>
            </a:xfrm>
            <a:custGeom>
              <a:avLst/>
              <a:gdLst/>
              <a:ahLst/>
              <a:cxnLst/>
              <a:rect l="0" t="0" r="0" b="0"/>
              <a:pathLst>
                <a:path w="218695" h="189866">
                  <a:moveTo>
                    <a:pt x="109347" y="0"/>
                  </a:moveTo>
                  <a:lnTo>
                    <a:pt x="136017" y="72263"/>
                  </a:lnTo>
                  <a:lnTo>
                    <a:pt x="218694" y="72263"/>
                  </a:lnTo>
                  <a:lnTo>
                    <a:pt x="152527" y="117602"/>
                  </a:lnTo>
                  <a:lnTo>
                    <a:pt x="176403" y="189865"/>
                  </a:lnTo>
                  <a:lnTo>
                    <a:pt x="109347" y="147066"/>
                  </a:lnTo>
                  <a:lnTo>
                    <a:pt x="42291" y="189865"/>
                  </a:lnTo>
                  <a:lnTo>
                    <a:pt x="66167" y="117602"/>
                  </a:lnTo>
                  <a:lnTo>
                    <a:pt x="0" y="72263"/>
                  </a:lnTo>
                  <a:lnTo>
                    <a:pt x="82677" y="72263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00691" y="3017607"/>
              <a:ext cx="218695" cy="189866"/>
            </a:xfrm>
            <a:custGeom>
              <a:avLst/>
              <a:gdLst/>
              <a:ahLst/>
              <a:cxnLst/>
              <a:rect l="0" t="0" r="0" b="0"/>
              <a:pathLst>
                <a:path w="218695" h="189866">
                  <a:moveTo>
                    <a:pt x="109347" y="0"/>
                  </a:moveTo>
                  <a:lnTo>
                    <a:pt x="136017" y="72263"/>
                  </a:lnTo>
                  <a:lnTo>
                    <a:pt x="218694" y="72263"/>
                  </a:lnTo>
                  <a:lnTo>
                    <a:pt x="152527" y="117602"/>
                  </a:lnTo>
                  <a:lnTo>
                    <a:pt x="176403" y="189865"/>
                  </a:lnTo>
                  <a:lnTo>
                    <a:pt x="109347" y="147066"/>
                  </a:lnTo>
                  <a:lnTo>
                    <a:pt x="42291" y="189865"/>
                  </a:lnTo>
                  <a:lnTo>
                    <a:pt x="66167" y="117602"/>
                  </a:lnTo>
                  <a:lnTo>
                    <a:pt x="0" y="72263"/>
                  </a:lnTo>
                  <a:lnTo>
                    <a:pt x="82677" y="72263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8290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00" y="673100"/>
            <a:ext cx="7772400" cy="63094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500" b="1">
                <a:solidFill>
                  <a:srgbClr val="FFFFFF"/>
                </a:solidFill>
                <a:latin typeface="Cambria - 47"/>
              </a:rPr>
              <a:t>Let's learn about our Sun!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7900" y="1943100"/>
            <a:ext cx="6375400" cy="21698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>
                <a:solidFill>
                  <a:srgbClr val="FFFFFF"/>
                </a:solidFill>
                <a:latin typeface="Cambria - 36"/>
              </a:rPr>
              <a:t>What do you already know about the Sun? </a:t>
            </a:r>
          </a:p>
          <a:p>
            <a:endParaRPr lang="en-US" sz="2700" dirty="0">
              <a:solidFill>
                <a:srgbClr val="FFFFFF"/>
              </a:solidFill>
              <a:latin typeface="Cambria - 36"/>
            </a:endParaRPr>
          </a:p>
          <a:p>
            <a:endParaRPr lang="en-US" sz="2700" dirty="0">
              <a:solidFill>
                <a:srgbClr val="FFFFFF"/>
              </a:solidFill>
              <a:latin typeface="Cambria - 36"/>
            </a:endParaRPr>
          </a:p>
          <a:p>
            <a:endParaRPr lang="en-US" sz="2700" dirty="0">
              <a:solidFill>
                <a:srgbClr val="FFFFFF"/>
              </a:solidFill>
              <a:latin typeface="Cambria - 36"/>
            </a:endParaRPr>
          </a:p>
          <a:p>
            <a:r>
              <a:rPr lang="en-US" sz="2700" dirty="0">
                <a:solidFill>
                  <a:srgbClr val="FFFFFF"/>
                </a:solidFill>
                <a:latin typeface="Cambria - 36"/>
              </a:rPr>
              <a:t>Why is the Sun important to life on Earth?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84553" y="2048764"/>
            <a:ext cx="256795" cy="1878966"/>
            <a:chOff x="1884553" y="2048764"/>
            <a:chExt cx="256795" cy="1878966"/>
          </a:xfrm>
        </p:grpSpPr>
        <p:sp>
          <p:nvSpPr>
            <p:cNvPr id="4" name="Freeform 3"/>
            <p:cNvSpPr/>
            <p:nvPr/>
          </p:nvSpPr>
          <p:spPr>
            <a:xfrm>
              <a:off x="1884553" y="2048764"/>
              <a:ext cx="218695" cy="189866"/>
            </a:xfrm>
            <a:custGeom>
              <a:avLst/>
              <a:gdLst/>
              <a:ahLst/>
              <a:cxnLst/>
              <a:rect l="0" t="0" r="0" b="0"/>
              <a:pathLst>
                <a:path w="218695" h="189866">
                  <a:moveTo>
                    <a:pt x="109347" y="0"/>
                  </a:moveTo>
                  <a:lnTo>
                    <a:pt x="136017" y="72263"/>
                  </a:lnTo>
                  <a:lnTo>
                    <a:pt x="218694" y="72263"/>
                  </a:lnTo>
                  <a:lnTo>
                    <a:pt x="152527" y="117602"/>
                  </a:lnTo>
                  <a:lnTo>
                    <a:pt x="176403" y="189865"/>
                  </a:lnTo>
                  <a:lnTo>
                    <a:pt x="109347" y="147066"/>
                  </a:lnTo>
                  <a:lnTo>
                    <a:pt x="42291" y="189865"/>
                  </a:lnTo>
                  <a:lnTo>
                    <a:pt x="66167" y="117602"/>
                  </a:lnTo>
                  <a:lnTo>
                    <a:pt x="0" y="72263"/>
                  </a:lnTo>
                  <a:lnTo>
                    <a:pt x="82677" y="72263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922653" y="3737864"/>
              <a:ext cx="218695" cy="189866"/>
            </a:xfrm>
            <a:custGeom>
              <a:avLst/>
              <a:gdLst/>
              <a:ahLst/>
              <a:cxnLst/>
              <a:rect l="0" t="0" r="0" b="0"/>
              <a:pathLst>
                <a:path w="218695" h="189866">
                  <a:moveTo>
                    <a:pt x="109347" y="0"/>
                  </a:moveTo>
                  <a:lnTo>
                    <a:pt x="136017" y="72263"/>
                  </a:lnTo>
                  <a:lnTo>
                    <a:pt x="218694" y="72263"/>
                  </a:lnTo>
                  <a:lnTo>
                    <a:pt x="152527" y="117602"/>
                  </a:lnTo>
                  <a:lnTo>
                    <a:pt x="176403" y="189865"/>
                  </a:lnTo>
                  <a:lnTo>
                    <a:pt x="109347" y="147066"/>
                  </a:lnTo>
                  <a:lnTo>
                    <a:pt x="42291" y="189865"/>
                  </a:lnTo>
                  <a:lnTo>
                    <a:pt x="66167" y="117602"/>
                  </a:lnTo>
                  <a:lnTo>
                    <a:pt x="0" y="72263"/>
                  </a:lnTo>
                  <a:lnTo>
                    <a:pt x="82677" y="72263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3699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800" y="1485900"/>
            <a:ext cx="6197600" cy="28931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dirty="0">
                <a:solidFill>
                  <a:srgbClr val="FFFFFF"/>
                </a:solidFill>
                <a:latin typeface="Cambria - 35"/>
              </a:rPr>
              <a:t>The Sun is extremely hot!</a:t>
            </a:r>
          </a:p>
          <a:p>
            <a:endParaRPr lang="en-US" sz="2600" dirty="0">
              <a:solidFill>
                <a:srgbClr val="FFFFFF"/>
              </a:solidFill>
              <a:latin typeface="Cambria - 35"/>
            </a:endParaRPr>
          </a:p>
          <a:p>
            <a:r>
              <a:rPr lang="en-US" sz="2600" dirty="0">
                <a:solidFill>
                  <a:srgbClr val="FFFFFF"/>
                </a:solidFill>
                <a:latin typeface="Cambria - 35"/>
              </a:rPr>
              <a:t>The Sun is extremely bright! </a:t>
            </a:r>
          </a:p>
          <a:p>
            <a:endParaRPr lang="en-US" sz="2600" dirty="0">
              <a:solidFill>
                <a:srgbClr val="FFFFFF"/>
              </a:solidFill>
              <a:latin typeface="Cambria - 35"/>
            </a:endParaRPr>
          </a:p>
          <a:p>
            <a:r>
              <a:rPr lang="en-US" sz="2600" dirty="0">
                <a:solidFill>
                  <a:srgbClr val="FFFFFF"/>
                </a:solidFill>
                <a:latin typeface="Cambria - 35"/>
              </a:rPr>
              <a:t>The Sun is very far away! </a:t>
            </a:r>
          </a:p>
          <a:p>
            <a:endParaRPr lang="en-US" sz="2600" dirty="0">
              <a:solidFill>
                <a:srgbClr val="FFFFFF"/>
              </a:solidFill>
              <a:latin typeface="Cambria - 35"/>
            </a:endParaRPr>
          </a:p>
          <a:p>
            <a:r>
              <a:rPr lang="en-US" sz="2600" dirty="0">
                <a:solidFill>
                  <a:srgbClr val="FFFFFF"/>
                </a:solidFill>
                <a:latin typeface="Cambria - 35"/>
              </a:rPr>
              <a:t>The Sun is HUGE!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100" y="381000"/>
            <a:ext cx="6553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FFFFFF"/>
                </a:solidFill>
                <a:latin typeface="Cambria - 48"/>
              </a:rPr>
              <a:t>More about the Sun!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FE2D729-A2A4-4144-8565-F5BD672E9C79}"/>
              </a:ext>
            </a:extLst>
          </p:cNvPr>
          <p:cNvGrpSpPr/>
          <p:nvPr/>
        </p:nvGrpSpPr>
        <p:grpSpPr>
          <a:xfrm>
            <a:off x="868550" y="1655064"/>
            <a:ext cx="218698" cy="2581440"/>
            <a:chOff x="868550" y="1655064"/>
            <a:chExt cx="218698" cy="2581440"/>
          </a:xfrm>
        </p:grpSpPr>
        <p:sp>
          <p:nvSpPr>
            <p:cNvPr id="4" name="Freeform 3"/>
            <p:cNvSpPr/>
            <p:nvPr/>
          </p:nvSpPr>
          <p:spPr>
            <a:xfrm>
              <a:off x="868553" y="1655064"/>
              <a:ext cx="218695" cy="189866"/>
            </a:xfrm>
            <a:custGeom>
              <a:avLst/>
              <a:gdLst/>
              <a:ahLst/>
              <a:cxnLst/>
              <a:rect l="0" t="0" r="0" b="0"/>
              <a:pathLst>
                <a:path w="218695" h="189866">
                  <a:moveTo>
                    <a:pt x="109347" y="0"/>
                  </a:moveTo>
                  <a:lnTo>
                    <a:pt x="136017" y="72263"/>
                  </a:lnTo>
                  <a:lnTo>
                    <a:pt x="218694" y="72263"/>
                  </a:lnTo>
                  <a:lnTo>
                    <a:pt x="152527" y="117602"/>
                  </a:lnTo>
                  <a:lnTo>
                    <a:pt x="176403" y="189865"/>
                  </a:lnTo>
                  <a:lnTo>
                    <a:pt x="109347" y="147066"/>
                  </a:lnTo>
                  <a:lnTo>
                    <a:pt x="42291" y="189865"/>
                  </a:lnTo>
                  <a:lnTo>
                    <a:pt x="66167" y="117602"/>
                  </a:lnTo>
                  <a:lnTo>
                    <a:pt x="0" y="72263"/>
                  </a:lnTo>
                  <a:lnTo>
                    <a:pt x="82677" y="72263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868552" y="2374482"/>
              <a:ext cx="218695" cy="189866"/>
            </a:xfrm>
            <a:custGeom>
              <a:avLst/>
              <a:gdLst/>
              <a:ahLst/>
              <a:cxnLst/>
              <a:rect l="0" t="0" r="0" b="0"/>
              <a:pathLst>
                <a:path w="218695" h="189866">
                  <a:moveTo>
                    <a:pt x="109347" y="0"/>
                  </a:moveTo>
                  <a:lnTo>
                    <a:pt x="136017" y="72263"/>
                  </a:lnTo>
                  <a:lnTo>
                    <a:pt x="218694" y="72263"/>
                  </a:lnTo>
                  <a:lnTo>
                    <a:pt x="152527" y="117602"/>
                  </a:lnTo>
                  <a:lnTo>
                    <a:pt x="176403" y="189865"/>
                  </a:lnTo>
                  <a:lnTo>
                    <a:pt x="109347" y="147066"/>
                  </a:lnTo>
                  <a:lnTo>
                    <a:pt x="42291" y="189865"/>
                  </a:lnTo>
                  <a:lnTo>
                    <a:pt x="66167" y="117602"/>
                  </a:lnTo>
                  <a:lnTo>
                    <a:pt x="0" y="72263"/>
                  </a:lnTo>
                  <a:lnTo>
                    <a:pt x="82677" y="72263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868551" y="3230509"/>
              <a:ext cx="218695" cy="189866"/>
            </a:xfrm>
            <a:custGeom>
              <a:avLst/>
              <a:gdLst/>
              <a:ahLst/>
              <a:cxnLst/>
              <a:rect l="0" t="0" r="0" b="0"/>
              <a:pathLst>
                <a:path w="218695" h="189866">
                  <a:moveTo>
                    <a:pt x="109347" y="0"/>
                  </a:moveTo>
                  <a:lnTo>
                    <a:pt x="136017" y="72263"/>
                  </a:lnTo>
                  <a:lnTo>
                    <a:pt x="218694" y="72263"/>
                  </a:lnTo>
                  <a:lnTo>
                    <a:pt x="152527" y="117602"/>
                  </a:lnTo>
                  <a:lnTo>
                    <a:pt x="176403" y="189865"/>
                  </a:lnTo>
                  <a:lnTo>
                    <a:pt x="109347" y="147066"/>
                  </a:lnTo>
                  <a:lnTo>
                    <a:pt x="42291" y="189865"/>
                  </a:lnTo>
                  <a:lnTo>
                    <a:pt x="66167" y="117602"/>
                  </a:lnTo>
                  <a:lnTo>
                    <a:pt x="0" y="72263"/>
                  </a:lnTo>
                  <a:lnTo>
                    <a:pt x="82677" y="72263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868550" y="4046638"/>
              <a:ext cx="218695" cy="189866"/>
            </a:xfrm>
            <a:custGeom>
              <a:avLst/>
              <a:gdLst/>
              <a:ahLst/>
              <a:cxnLst/>
              <a:rect l="0" t="0" r="0" b="0"/>
              <a:pathLst>
                <a:path w="218695" h="189866">
                  <a:moveTo>
                    <a:pt x="109347" y="0"/>
                  </a:moveTo>
                  <a:lnTo>
                    <a:pt x="136017" y="72263"/>
                  </a:lnTo>
                  <a:lnTo>
                    <a:pt x="218694" y="72263"/>
                  </a:lnTo>
                  <a:lnTo>
                    <a:pt x="152527" y="117602"/>
                  </a:lnTo>
                  <a:lnTo>
                    <a:pt x="176403" y="189865"/>
                  </a:lnTo>
                  <a:lnTo>
                    <a:pt x="109347" y="147066"/>
                  </a:lnTo>
                  <a:lnTo>
                    <a:pt x="42291" y="189865"/>
                  </a:lnTo>
                  <a:lnTo>
                    <a:pt x="66167" y="117602"/>
                  </a:lnTo>
                  <a:lnTo>
                    <a:pt x="0" y="72263"/>
                  </a:lnTo>
                  <a:lnTo>
                    <a:pt x="82677" y="72263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669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0160000" cy="56720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441468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900"/>
            <a:ext cx="10160000" cy="73049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937107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854" y="801077"/>
            <a:ext cx="9067800" cy="618630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Cambria - 48"/>
              </a:rPr>
              <a:t>How far away is the Sun?</a:t>
            </a:r>
          </a:p>
          <a:p>
            <a:endParaRPr lang="en-US" sz="3600" b="1" dirty="0">
              <a:solidFill>
                <a:srgbClr val="FFFFFF"/>
              </a:solidFill>
              <a:latin typeface="Cambria - 48"/>
            </a:endParaRPr>
          </a:p>
          <a:p>
            <a:r>
              <a:rPr lang="en-US" sz="2700" dirty="0">
                <a:solidFill>
                  <a:srgbClr val="FFFFFF"/>
                </a:solidFill>
                <a:latin typeface="Cambria - 36"/>
              </a:rPr>
              <a:t>The Sun is about 93 million miles away from Earth.</a:t>
            </a:r>
          </a:p>
          <a:p>
            <a:endParaRPr lang="en-US" sz="2700" dirty="0">
              <a:solidFill>
                <a:srgbClr val="FFFFFF"/>
              </a:solidFill>
              <a:latin typeface="Cambria - 36"/>
            </a:endParaRPr>
          </a:p>
          <a:p>
            <a:r>
              <a:rPr lang="en-US" sz="2700" dirty="0">
                <a:solidFill>
                  <a:srgbClr val="FFFFFF"/>
                </a:solidFill>
                <a:latin typeface="Cambria - 36"/>
              </a:rPr>
              <a:t>It would take a jet (going about 550 mph) over 19 years to reach the Sun</a:t>
            </a:r>
          </a:p>
          <a:p>
            <a:endParaRPr lang="en-US" sz="2700" dirty="0">
              <a:solidFill>
                <a:srgbClr val="FFFFFF"/>
              </a:solidFill>
              <a:latin typeface="Cambria - 36"/>
            </a:endParaRPr>
          </a:p>
          <a:p>
            <a:r>
              <a:rPr lang="en-US" sz="2700" dirty="0">
                <a:solidFill>
                  <a:srgbClr val="FFFFFF"/>
                </a:solidFill>
                <a:latin typeface="Cambria - 36"/>
              </a:rPr>
              <a:t>A person walking at a normal pace (3 mph) would take over 6,300 years to reach the Sun</a:t>
            </a:r>
          </a:p>
          <a:p>
            <a:endParaRPr lang="en-US" sz="2700" dirty="0">
              <a:solidFill>
                <a:srgbClr val="FFFFFF"/>
              </a:solidFill>
              <a:latin typeface="Cambria - 36"/>
            </a:endParaRPr>
          </a:p>
          <a:p>
            <a:r>
              <a:rPr lang="en-US" sz="2700" dirty="0">
                <a:solidFill>
                  <a:srgbClr val="FFFFFF"/>
                </a:solidFill>
                <a:latin typeface="Cambria - 36"/>
              </a:rPr>
              <a:t>Now that you know how far away the Sun is, what does this tell you about: </a:t>
            </a:r>
          </a:p>
          <a:p>
            <a:r>
              <a:rPr lang="en-US" sz="2700" dirty="0">
                <a:solidFill>
                  <a:srgbClr val="FFFFFF"/>
                </a:solidFill>
                <a:latin typeface="Cambria - 36"/>
              </a:rPr>
              <a:t> - The Sun's size?</a:t>
            </a:r>
          </a:p>
          <a:p>
            <a:r>
              <a:rPr lang="en-US" sz="2700" dirty="0">
                <a:solidFill>
                  <a:srgbClr val="FFFFFF"/>
                </a:solidFill>
                <a:latin typeface="Cambria - 36"/>
              </a:rPr>
              <a:t> - The amount of energy the Sun puts out?</a:t>
            </a:r>
          </a:p>
        </p:txBody>
      </p:sp>
    </p:spTree>
    <p:extLst>
      <p:ext uri="{BB962C8B-B14F-4D97-AF65-F5344CB8AC3E}">
        <p14:creationId xmlns:p14="http://schemas.microsoft.com/office/powerpoint/2010/main" val="3608694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73100"/>
            <a:ext cx="9499600" cy="343170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100" dirty="0">
                <a:solidFill>
                  <a:srgbClr val="FFFFFF"/>
                </a:solidFill>
                <a:latin typeface="Cambria - 41"/>
              </a:rPr>
              <a:t>The Sun is a fiery ball of hot gases with no hard surfaces. Can you land on the Sun? </a:t>
            </a:r>
          </a:p>
          <a:p>
            <a:endParaRPr lang="en-US" sz="3100" dirty="0">
              <a:solidFill>
                <a:srgbClr val="FFFFFF"/>
              </a:solidFill>
              <a:latin typeface="Cambria - 41"/>
            </a:endParaRPr>
          </a:p>
          <a:p>
            <a:r>
              <a:rPr lang="en-US" sz="3100" dirty="0">
                <a:solidFill>
                  <a:srgbClr val="FFFFFF"/>
                </a:solidFill>
                <a:latin typeface="Cambria - 41"/>
              </a:rPr>
              <a:t>Why does the Sun appear so big and bright from Earth?</a:t>
            </a:r>
          </a:p>
          <a:p>
            <a:endParaRPr lang="en-US" sz="3100" dirty="0">
              <a:solidFill>
                <a:srgbClr val="FFFFFF"/>
              </a:solidFill>
              <a:latin typeface="Cambria - 41"/>
            </a:endParaRPr>
          </a:p>
          <a:p>
            <a:r>
              <a:rPr lang="en-US" sz="3100" dirty="0">
                <a:solidFill>
                  <a:srgbClr val="FFFFFF"/>
                </a:solidFill>
                <a:latin typeface="Cambria - 41"/>
              </a:rPr>
              <a:t>What is the source of most of the thermal and light energy on Earth? </a:t>
            </a:r>
          </a:p>
        </p:txBody>
      </p:sp>
    </p:spTree>
    <p:extLst>
      <p:ext uri="{BB962C8B-B14F-4D97-AF65-F5344CB8AC3E}">
        <p14:creationId xmlns:p14="http://schemas.microsoft.com/office/powerpoint/2010/main" val="528343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326</Words>
  <Application>Microsoft Office PowerPoint</Application>
  <PresentationFormat>Custom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Calibri</vt:lpstr>
      <vt:lpstr>Cambria - 41</vt:lpstr>
      <vt:lpstr>Cambria - 36</vt:lpstr>
      <vt:lpstr>Cambria - 48</vt:lpstr>
      <vt:lpstr>Cambria - 23</vt:lpstr>
      <vt:lpstr>Cambria - 47</vt:lpstr>
      <vt:lpstr>Calibri Light</vt:lpstr>
      <vt:lpstr>Cambria - 35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Alachua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Mackenzie McNickle</dc:creator>
  <cp:lastModifiedBy>Mackenzie McNickle</cp:lastModifiedBy>
  <cp:revision>2</cp:revision>
  <dcterms:created xsi:type="dcterms:W3CDTF">2016-03-07T17:55:51Z</dcterms:created>
  <dcterms:modified xsi:type="dcterms:W3CDTF">2017-11-05T12:23:44Z</dcterms:modified>
</cp:coreProperties>
</file>